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23" r:id="rId2"/>
    <p:sldId id="308" r:id="rId3"/>
    <p:sldId id="311" r:id="rId4"/>
    <p:sldId id="313" r:id="rId5"/>
    <p:sldId id="324" r:id="rId6"/>
    <p:sldId id="273" r:id="rId7"/>
    <p:sldId id="270" r:id="rId8"/>
    <p:sldId id="271" r:id="rId9"/>
    <p:sldId id="272" r:id="rId10"/>
    <p:sldId id="325" r:id="rId11"/>
    <p:sldId id="318" r:id="rId12"/>
    <p:sldId id="316" r:id="rId13"/>
    <p:sldId id="322" r:id="rId14"/>
    <p:sldId id="326" r:id="rId15"/>
    <p:sldId id="281" r:id="rId16"/>
    <p:sldId id="282" r:id="rId17"/>
    <p:sldId id="277" r:id="rId18"/>
    <p:sldId id="285" r:id="rId19"/>
    <p:sldId id="286" r:id="rId20"/>
    <p:sldId id="278" r:id="rId21"/>
    <p:sldId id="287" r:id="rId22"/>
    <p:sldId id="327" r:id="rId23"/>
    <p:sldId id="301" r:id="rId24"/>
    <p:sldId id="302" r:id="rId25"/>
    <p:sldId id="303" r:id="rId26"/>
    <p:sldId id="304" r:id="rId27"/>
    <p:sldId id="305" r:id="rId28"/>
    <p:sldId id="30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4" autoAdjust="0"/>
    <p:restoredTop sz="94671" autoAdjust="0"/>
  </p:normalViewPr>
  <p:slideViewPr>
    <p:cSldViewPr snapToGrid="0" snapToObjects="1">
      <p:cViewPr varScale="1">
        <p:scale>
          <a:sx n="66" d="100"/>
          <a:sy n="66" d="100"/>
        </p:scale>
        <p:origin x="145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81CC85-7C98-40CF-826B-353F782083BC}" type="datetimeFigureOut">
              <a:rPr lang="en-US" smtClean="0"/>
              <a:t>11/8/2016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941530-3595-4A08-8C3D-C2A981300249}" type="slidenum">
              <a:rPr lang="en-US" smtClean="0"/>
              <a:t>‹#›</a:t>
            </a:fld>
            <a:endParaRPr lang="en-US"/>
          </a:p>
        </p:txBody>
      </p:sp>
    </p:spTree>
    <p:extLst>
      <p:ext uri="{BB962C8B-B14F-4D97-AF65-F5344CB8AC3E}">
        <p14:creationId xmlns:p14="http://schemas.microsoft.com/office/powerpoint/2010/main" val="4157496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F0FA6-DD01-074D-9B83-F351BC58F837}" type="datetimeFigureOut">
              <a:rPr lang="en-US" smtClean="0"/>
              <a:t>11/8/2016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044979-84E1-504C-B1EE-E22D39373971}" type="slidenum">
              <a:rPr lang="en-US" smtClean="0"/>
              <a:t>‹#›</a:t>
            </a:fld>
            <a:endParaRPr lang="en-US"/>
          </a:p>
        </p:txBody>
      </p:sp>
    </p:spTree>
    <p:extLst>
      <p:ext uri="{BB962C8B-B14F-4D97-AF65-F5344CB8AC3E}">
        <p14:creationId xmlns:p14="http://schemas.microsoft.com/office/powerpoint/2010/main" val="20569112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4724400"/>
            <a:ext cx="3581400" cy="381000"/>
          </a:xfrm>
          <a:prstGeom prst="rect">
            <a:avLst/>
          </a:prstGeom>
        </p:spPr>
        <p:txBody>
          <a:bodyPr vert="horz" lIns="0" tIns="0" rIns="0" bIns="0"/>
          <a:lstStyle>
            <a:lvl1pPr>
              <a:defRPr sz="2000" b="0">
                <a:solidFill>
                  <a:schemeClr val="bg2"/>
                </a:solidFill>
              </a:defRPr>
            </a:lvl1pPr>
          </a:lstStyle>
          <a:p>
            <a:r>
              <a:rPr lang="en-US" dirty="0"/>
              <a:t>Boundless Lecture Slides</a:t>
            </a:r>
          </a:p>
        </p:txBody>
      </p:sp>
    </p:spTree>
    <p:extLst>
      <p:ext uri="{BB962C8B-B14F-4D97-AF65-F5344CB8AC3E}">
        <p14:creationId xmlns:p14="http://schemas.microsoft.com/office/powerpoint/2010/main" val="27723726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29242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endix_keyterms">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457200"/>
          </a:xfrm>
          <a:prstGeom prst="rect">
            <a:avLst/>
          </a:prstGeom>
        </p:spPr>
        <p:txBody>
          <a:bodyPr vert="horz" lIns="0" tIns="0" rIns="0" bIns="0" anchor="b"/>
          <a:lstStyle>
            <a:lvl1pPr algn="l">
              <a:defRPr sz="2400" b="0">
                <a:solidFill>
                  <a:schemeClr val="tx2"/>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228600" y="1066800"/>
            <a:ext cx="8686800" cy="51816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95860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_platform">
    <p:spTree>
      <p:nvGrpSpPr>
        <p:cNvPr id="1" name=""/>
        <p:cNvGrpSpPr/>
        <p:nvPr/>
      </p:nvGrpSpPr>
      <p:grpSpPr>
        <a:xfrm>
          <a:off x="0" y="0"/>
          <a:ext cx="0" cy="0"/>
          <a:chOff x="0" y="0"/>
          <a:chExt cx="0" cy="0"/>
        </a:xfrm>
      </p:grpSpPr>
      <p:sp>
        <p:nvSpPr>
          <p:cNvPr id="7" name="Title 6"/>
          <p:cNvSpPr>
            <a:spLocks noGrp="1"/>
          </p:cNvSpPr>
          <p:nvPr>
            <p:ph type="title"/>
          </p:nvPr>
        </p:nvSpPr>
        <p:spPr>
          <a:xfrm>
            <a:off x="3429000" y="274638"/>
            <a:ext cx="5410200" cy="563562"/>
          </a:xfrm>
          <a:prstGeom prst="rect">
            <a:avLst/>
          </a:prstGeom>
        </p:spPr>
        <p:txBody>
          <a:bodyPr vert="horz" lIns="0" tIns="0" rIns="0" bIns="0"/>
          <a:lstStyle>
            <a:lvl1pPr>
              <a:defRPr sz="2400" b="0">
                <a:solidFill>
                  <a:schemeClr val="tx2"/>
                </a:solidFill>
              </a:defRPr>
            </a:lvl1pPr>
          </a:lstStyle>
          <a:p>
            <a:r>
              <a:rPr lang="en-US" dirty="0"/>
              <a:t>Click to edit Master title style</a:t>
            </a:r>
          </a:p>
        </p:txBody>
      </p:sp>
      <p:sp>
        <p:nvSpPr>
          <p:cNvPr id="3" name="Text Placeholder 2"/>
          <p:cNvSpPr>
            <a:spLocks noGrp="1"/>
          </p:cNvSpPr>
          <p:nvPr>
            <p:ph type="body" sz="quarter" idx="10"/>
          </p:nvPr>
        </p:nvSpPr>
        <p:spPr>
          <a:xfrm>
            <a:off x="6019800" y="1219200"/>
            <a:ext cx="2819400" cy="5029200"/>
          </a:xfrm>
          <a:prstGeom prst="rect">
            <a:avLst/>
          </a:prstGeom>
        </p:spPr>
        <p:txBody>
          <a:bodyPr vert="horz" lIns="0" tIns="0" rIns="0" bIns="0"/>
          <a:lstStyle>
            <a:lvl1pPr algn="l">
              <a:defRPr>
                <a:solidFill>
                  <a:schemeClr val="tx2"/>
                </a:solidFill>
              </a:defRPr>
            </a:lvl1pPr>
            <a:lvl2pPr marL="0" indent="0" algn="l">
              <a:lnSpc>
                <a:spcPct val="110000"/>
              </a:lnSpc>
              <a:buNone/>
              <a:defRPr sz="1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16837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_boundles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29000" y="990600"/>
            <a:ext cx="5410200" cy="5410200"/>
          </a:xfrm>
          <a:prstGeom prst="rect">
            <a:avLst/>
          </a:prstGeom>
        </p:spPr>
        <p:txBody>
          <a:bodyPr vert="horz" lIns="0" tIns="0" rIns="0" bIns="0"/>
          <a:lstStyle>
            <a:lvl1pPr marL="0" indent="0">
              <a:defRPr sz="1000">
                <a:solidFill>
                  <a:srgbClr val="808080"/>
                </a:solidFill>
              </a:defRPr>
            </a:lvl1pPr>
            <a:lvl2pPr marL="0" indent="0">
              <a:buNone/>
              <a:defRPr sz="1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429000" y="274638"/>
            <a:ext cx="5410200" cy="715962"/>
          </a:xfrm>
          <a:prstGeom prst="rect">
            <a:avLst/>
          </a:prstGeom>
        </p:spPr>
        <p:txBody>
          <a:bodyPr vert="horz" lIns="0" tIns="0" rIns="0" bIns="0"/>
          <a:lstStyle>
            <a:lvl1pPr>
              <a:defRPr sz="2400" b="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6870381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231005" y="1477846"/>
            <a:ext cx="5664901" cy="4770554"/>
          </a:xfrm>
          <a:prstGeom prst="rect">
            <a:avLst/>
          </a:prstGeom>
        </p:spPr>
        <p:txBody>
          <a:bodyPr vert="horz" lIns="0" tIns="0" rIns="0" bIns="0"/>
          <a:lstStyle>
            <a:lvl1pPr marL="0" indent="114300">
              <a:lnSpc>
                <a:spcPct val="120000"/>
              </a:lnSpc>
              <a:spcBef>
                <a:spcPts val="400"/>
              </a:spcBef>
              <a:buClr>
                <a:srgbClr val="828282"/>
              </a:buClr>
              <a:buSzPct val="100000"/>
              <a:buFont typeface="Arial" charset="0"/>
              <a:buChar char="•"/>
              <a:defRPr sz="1400">
                <a:solidFill>
                  <a:schemeClr val="bg2">
                    <a:lumMod val="75000"/>
                  </a:schemeClr>
                </a:solidFill>
                <a:latin typeface="Arial"/>
                <a:cs typeface="Arial"/>
              </a:defRPr>
            </a:lvl1pPr>
          </a:lstStyle>
          <a:p>
            <a:pPr marL="0" indent="114300">
              <a:spcBef>
                <a:spcPts val="400"/>
              </a:spcBef>
              <a:buClr>
                <a:srgbClr val="828282"/>
              </a:buClr>
              <a:buSzPct val="100000"/>
              <a:buFont typeface="Arial" charset="0"/>
              <a:buChar char="•"/>
            </a:pPr>
            <a:r>
              <a:rPr lang="en-US" sz="1200" dirty="0">
                <a:solidFill>
                  <a:srgbClr val="828282"/>
                </a:solidFill>
                <a:latin typeface="Arial" charset="0"/>
                <a:ea typeface="ＭＳ Ｐゴシック" charset="0"/>
                <a:cs typeface="Arial" charset="0"/>
                <a:sym typeface="Arial" charset="0"/>
              </a:rPr>
              <a:t>CONCEPTITLE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52400" y="381000"/>
            <a:ext cx="8686800" cy="715962"/>
          </a:xfrm>
          <a:prstGeom prst="rect">
            <a:avLst/>
          </a:prstGeom>
        </p:spPr>
        <p:txBody>
          <a:bodyPr vert="horz" lIns="0" tIns="0" rIns="0" bIns="0" anchor="b"/>
          <a:lstStyle>
            <a:lvl1pPr>
              <a:defRPr sz="2400" b="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4170188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ppendix_header">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6" name="Line 6"/>
          <p:cNvSpPr>
            <a:spLocks noChangeShapeType="1"/>
          </p:cNvSpPr>
          <p:nvPr userDrawn="1"/>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7" name="Line 7"/>
          <p:cNvSpPr>
            <a:spLocks noChangeShapeType="1"/>
          </p:cNvSpPr>
          <p:nvPr userDrawn="1"/>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 name="Title 1"/>
          <p:cNvSpPr>
            <a:spLocks noGrp="1"/>
          </p:cNvSpPr>
          <p:nvPr>
            <p:ph type="title"/>
          </p:nvPr>
        </p:nvSpPr>
        <p:spPr>
          <a:xfrm>
            <a:off x="457200" y="5029200"/>
            <a:ext cx="8229600" cy="1143000"/>
          </a:xfrm>
          <a:prstGeom prst="rect">
            <a:avLst/>
          </a:prstGeom>
        </p:spPr>
        <p:txBody>
          <a:bodyPr vert="horz"/>
          <a:lstStyle>
            <a:lvl1pPr>
              <a:defRPr sz="4800" b="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7934562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ppendix_keyterms">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457200"/>
          </a:xfrm>
          <a:prstGeom prst="rect">
            <a:avLst/>
          </a:prstGeom>
        </p:spPr>
        <p:txBody>
          <a:bodyPr vert="horz" lIns="0" tIns="0" rIns="0" bIns="0" anchor="b"/>
          <a:lstStyle>
            <a:lvl1pPr algn="l">
              <a:defRPr sz="2400" b="0">
                <a:solidFill>
                  <a:schemeClr val="tx2"/>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228600" y="1066800"/>
            <a:ext cx="8686800" cy="5181600"/>
          </a:xfrm>
          <a:prstGeom prst="rect">
            <a:avLst/>
          </a:prstGeom>
        </p:spPr>
        <p:txBody>
          <a:bodyPr vert="horz" lIns="0" tIns="0" rIns="0" bIns="0"/>
          <a:lstStyle>
            <a:lvl1pPr marL="114300" indent="-114300">
              <a:buFont typeface="Arial"/>
              <a:buChar char="•"/>
              <a:defRPr sz="1000" baseline="0">
                <a:solidFill>
                  <a:srgbClr val="000000"/>
                </a:solidFill>
              </a:defRPr>
            </a:lvl1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95860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29242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29242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ppendix_im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5029200"/>
            <a:ext cx="8686800" cy="1295400"/>
          </a:xfrm>
          <a:prstGeom prst="rect">
            <a:avLst/>
          </a:prstGeom>
        </p:spPr>
        <p:txBody>
          <a:bodyPr vert="horz" lIns="0" tIns="0" rIns="0" bIns="0"/>
          <a:lstStyle>
            <a:lvl1pPr marL="0" indent="0">
              <a:buFont typeface="Arial"/>
              <a:buNone/>
              <a:defRPr sz="1400" baseline="0">
                <a:solidFill>
                  <a:srgbClr val="000000"/>
                </a:solidFill>
              </a:defRPr>
            </a:lvl1pPr>
            <a:lvl2pPr marL="0" indent="0">
              <a:buNone/>
              <a:defRPr sz="1000"/>
            </a:lvl2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292425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l" rtl="0" eaLnBrk="1" fontAlgn="base" hangingPunct="1">
        <a:spcBef>
          <a:spcPct val="0"/>
        </a:spcBef>
        <a:spcAft>
          <a:spcPct val="0"/>
        </a:spcAft>
        <a:defRPr sz="3000" b="1">
          <a:solidFill>
            <a:srgbClr val="FFFFFF"/>
          </a:solidFill>
          <a:latin typeface="+mj-lt"/>
          <a:ea typeface="+mj-ea"/>
          <a:cs typeface="+mj-cs"/>
          <a:sym typeface="Helvetica Neue" charset="0"/>
        </a:defRPr>
      </a:lvl1pPr>
      <a:lvl2pPr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2pPr>
      <a:lvl3pPr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3pPr>
      <a:lvl4pPr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4pPr>
      <a:lvl5pPr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5pPr>
      <a:lvl6pPr marL="457200"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6pPr>
      <a:lvl7pPr marL="914400"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7pPr>
      <a:lvl8pPr marL="1371600"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8pPr>
      <a:lvl9pPr marL="1828800" algn="l" rtl="0" eaLnBrk="1" fontAlgn="base" hangingPunct="1">
        <a:spcBef>
          <a:spcPct val="0"/>
        </a:spcBef>
        <a:spcAft>
          <a:spcPct val="0"/>
        </a:spcAft>
        <a:defRPr sz="3000" b="1">
          <a:solidFill>
            <a:srgbClr val="FFFFFF"/>
          </a:solidFill>
          <a:latin typeface="Helvetica Neue" charset="0"/>
          <a:ea typeface="ヒラギノ角ゴ ProN W6" charset="0"/>
          <a:cs typeface="ヒラギノ角ゴ ProN W6" charset="0"/>
          <a:sym typeface="Helvetica Neue" charset="0"/>
        </a:defRPr>
      </a:lvl9pPr>
    </p:titleStyle>
    <p:bodyStyle>
      <a:lvl1pPr marL="342900" indent="-342900" algn="l" rtl="0" eaLnBrk="1" fontAlgn="base" hangingPunct="1">
        <a:spcBef>
          <a:spcPts val="800"/>
        </a:spcBef>
        <a:spcAft>
          <a:spcPct val="0"/>
        </a:spcAft>
        <a:defRPr sz="1400">
          <a:solidFill>
            <a:schemeClr val="tx1"/>
          </a:solidFill>
          <a:latin typeface="+mn-lt"/>
          <a:ea typeface="+mn-ea"/>
          <a:cs typeface="+mn-cs"/>
          <a:sym typeface="Helvetica Neue" charset="0"/>
        </a:defRPr>
      </a:lvl1pPr>
      <a:lvl2pPr marL="127000" indent="-127000" algn="l" rtl="0" eaLnBrk="1" fontAlgn="base" hangingPunct="1">
        <a:spcBef>
          <a:spcPts val="400"/>
        </a:spcBef>
        <a:spcAft>
          <a:spcPct val="0"/>
        </a:spcAft>
        <a:buClr>
          <a:srgbClr val="828282"/>
        </a:buClr>
        <a:buSzPct val="100000"/>
        <a:buFont typeface="Arial" charset="0"/>
        <a:buChar char="•"/>
        <a:defRPr sz="1200">
          <a:solidFill>
            <a:srgbClr val="828282"/>
          </a:solidFill>
          <a:latin typeface="Arial" charset="0"/>
          <a:ea typeface="+mn-ea"/>
          <a:cs typeface="+mn-cs"/>
          <a:sym typeface="Arial" charset="0"/>
        </a:defRPr>
      </a:lvl2pPr>
      <a:lvl3pPr marL="393700" indent="-127000" algn="l" rtl="0" eaLnBrk="1" fontAlgn="base" hangingPunct="1">
        <a:spcBef>
          <a:spcPts val="600"/>
        </a:spcBef>
        <a:spcAft>
          <a:spcPct val="0"/>
        </a:spcAft>
        <a:buClr>
          <a:srgbClr val="828282"/>
        </a:buClr>
        <a:buSzPct val="100000"/>
        <a:buFont typeface="Helvetica Neue" charset="0"/>
        <a:buChar char="-"/>
        <a:defRPr sz="1200">
          <a:solidFill>
            <a:srgbClr val="828282"/>
          </a:solidFill>
          <a:latin typeface="+mn-lt"/>
          <a:ea typeface="+mn-ea"/>
          <a:cs typeface="+mn-cs"/>
          <a:sym typeface="Helvetica Neue" charset="0"/>
        </a:defRPr>
      </a:lvl3pPr>
      <a:lvl4pPr marL="15621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4pPr>
      <a:lvl5pPr marL="20193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5pPr>
      <a:lvl6pPr marL="24765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6pPr>
      <a:lvl7pPr marL="29337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7pPr>
      <a:lvl8pPr marL="33909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8pPr>
      <a:lvl9pPr marL="3848100" indent="-228600" algn="l" rtl="0" eaLnBrk="1" fontAlgn="base" hangingPunct="1">
        <a:spcBef>
          <a:spcPts val="500"/>
        </a:spcBef>
        <a:spcAft>
          <a:spcPct val="0"/>
        </a:spcAft>
        <a:buClr>
          <a:srgbClr val="353535"/>
        </a:buClr>
        <a:buSzPct val="100000"/>
        <a:buFont typeface="Arial" charset="0"/>
        <a:buChar char="»"/>
        <a:defRPr sz="2000">
          <a:solidFill>
            <a:schemeClr val="tx1"/>
          </a:solidFill>
          <a:latin typeface="Arial" charset="0"/>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hyperlink" Target="http://www.boundless.com/biology/textbooks/boundless-biology-textbook/biological-macromolecules-3/lipids-55/phospholipids-300-11433/images/fig-ch03_03_08/?campaign_content=book_1514_section_55&amp;campaign_term=Biology&amp;utm_campaign=powerpoint&amp;utm_medium=direct&amp;utm_source=boundless" TargetMode="External"/><Relationship Id="rId4" Type="http://schemas.openxmlformats.org/officeDocument/2006/relationships/hyperlink" Target="http://cnx.org/content/m44401/latest/Figure_05_01_03a.jp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hyperlink" Target="http://www.boundless.com/biology/textbooks/boundless-biology-textbook/biological-macromolecules-3/lipids-55/phospholipids-300-11433/images/phospholipid-bilayer/?campaign_content=book_1514_section_55&amp;campaign_term=Biology&amp;utm_campaign=powerpoint&amp;utm_medium=direct&amp;utm_source=boundless" TargetMode="External"/><Relationship Id="rId4" Type="http://schemas.openxmlformats.org/officeDocument/2006/relationships/hyperlink" Target="http://cnx.org/content/m46021/lates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hyperlink" Target="http://www.boundless.com/biology/textbooks/boundless-biology-textbook/biological-macromolecules-3/lipids-55/lipid-molecules-298-11431/images/fig-ch03_03_05/?campaign_content=book_1514_section_55&amp;campaign_term=Biology&amp;utm_campaign=powerpoint&amp;utm_medium=direct&amp;utm_source=boundless" TargetMode="External"/><Relationship Id="rId4" Type="http://schemas.openxmlformats.org/officeDocument/2006/relationships/hyperlink" Target="http://cnx.org/content/m44401/latest/Figure_03_03_05.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hyperlink" Target="http://www.boundless.com/biology/textbooks/boundless-biology-textbook/biological-macromolecules-3/proteins-56/amino-acids-303-11436/images/fig-ch03_04_01/?campaign_content=book_1514_section_56&amp;campaign_term=Biology&amp;utm_campaign=powerpoint&amp;utm_medium=direct&amp;utm_source=boundless" TargetMode="External"/><Relationship Id="rId4" Type="http://schemas.openxmlformats.org/officeDocument/2006/relationships/hyperlink" Target="http://cnx.org/content/m44402/latest/Figure_03_04_01.jp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hyperlink" Target="http://www.boundless.com/biology/textbooks/boundless-biology-textbook/biological-macromolecules-3/proteins-56/protein-structure-304-11437/images/fig-ch03_04_04/?campaign_content=book_1514_section_56&amp;campaign_term=Biology&amp;utm_campaign=powerpoint&amp;utm_medium=direct&amp;utm_source=boundless" TargetMode="External"/><Relationship Id="rId4" Type="http://schemas.openxmlformats.org/officeDocument/2006/relationships/hyperlink" Target="http://cnx.org/content/m44402/latest/Figure_03_04_04.jp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hyperlink" Target="http://www.boundless.com/biology/textbooks/boundless-biology-textbook/biological-macromolecules-3/proteins-56/protein-structure-304-11437/images/fig-ch03_04_07/?campaign_content=book_1514_section_56&amp;campaign_term=Biology&amp;utm_campaign=powerpoint&amp;utm_medium=direct&amp;utm_source=boundless" TargetMode="External"/><Relationship Id="rId4" Type="http://schemas.openxmlformats.org/officeDocument/2006/relationships/hyperlink" Target="http://cnx.org/content/m44402/latest/Figure_03_04_07.jp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hyperlink" Target="http://www.boundless.com/biology/textbooks/boundless-biology-textbook/biological-macromolecules-3/proteins-56/protein-structure-304-11437/images/fig-ch03_04_08/?campaign_content=book_1514_section_56&amp;campaign_term=Biology&amp;utm_campaign=powerpoint&amp;utm_medium=direct&amp;utm_source=boundless" TargetMode="External"/><Relationship Id="rId4" Type="http://schemas.openxmlformats.org/officeDocument/2006/relationships/hyperlink" Target="http://cnx.org/content/m44402/latest/Figure_03_04_08.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www.boundless.com/biology/textbooks/boundless-biology-textbook/biological-macromolecules-3/proteins-56/types-and-functions-of-proteins-302-11435/images/human-hemoglobin/?campaign_content=book_1514_section_56&amp;campaign_term=Biology&amp;utm_campaign=powerpoint&amp;utm_medium=direct&amp;utm_source=boundless" TargetMode="External"/><Relationship Id="rId4" Type="http://schemas.openxmlformats.org/officeDocument/2006/relationships/hyperlink" Target="http://en.wikipedia.org/wiki/File:1GZX_Haemoglobin.p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hyperlink" Target="http://www.boundless.com/biology/textbooks/boundless-biology-textbook/biological-macromolecules-3/proteins-56/protein-structure-304-11437/images/fig-ch03_04_09/?campaign_content=book_1514_section_56&amp;campaign_term=Biology&amp;utm_campaign=powerpoint&amp;utm_medium=direct&amp;utm_source=boundless" TargetMode="External"/><Relationship Id="rId4" Type="http://schemas.openxmlformats.org/officeDocument/2006/relationships/hyperlink" Target="http://cnx.org/content/m44402/latest/Figure_03_04_09.j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hyperlink" Target="http://www.boundless.com/biology/textbooks/boundless-biology-textbook/biological-macromolecules-3/nucleic-acids-57/the-dna-double-helix-307-11440/images/fig-ch03_05_02/?campaign_content=book_1514_section_57&amp;campaign_term=Biology&amp;utm_campaign=powerpoint&amp;utm_medium=direct&amp;utm_source=boundless" TargetMode="External"/><Relationship Id="rId4" Type="http://schemas.openxmlformats.org/officeDocument/2006/relationships/hyperlink" Target="http://cnx.org/content/m44403/latest/Figure_03_05_02.jp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hyperlink" Target="http://www.boundless.com/biology/textbooks/boundless-biology-textbook/biological-macromolecules-3/nucleic-acids-57/dna-packaging-1002-17179/images/eukaryotic-chromosomes/?campaign_content=book_1514_section_57&amp;campaign_term=Biology&amp;utm_campaign=powerpoint&amp;utm_medium=direct&amp;utm_source=boundless" TargetMode="External"/><Relationship Id="rId4" Type="http://schemas.openxmlformats.org/officeDocument/2006/relationships/hyperlink" Target="http://cnx.org/contents/185cbf87-c72e-48f5-b51e-f14f21b5eabd@9.87"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hyperlink" Target="http://www.boundless.com/biology/textbooks/boundless-biology-textbook/biological-macromolecules-3/nucleic-acids-57/dna-packaging-1002-17179/images/eukaryotic-and-prokaryotic-cells/?campaign_content=book_1514_section_57&amp;campaign_term=Biology&amp;utm_campaign=powerpoint&amp;utm_medium=direct&amp;utm_source=boundless" TargetMode="External"/><Relationship Id="rId4" Type="http://schemas.openxmlformats.org/officeDocument/2006/relationships/hyperlink" Target="http://cnx.org/contents/185cbf87-c72e-48f5-b51e-f14f21b5eabd@9.87"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www.boundless.com/biology/textbooks/boundless-biology-textbook/biological-macromolecules-3/nucleic-acids-57/the-dna-double-helix-307-11440/images/fig-ch03_05_03/?campaign_content=book_1514_section_57&amp;campaign_term=Biology&amp;utm_campaign=powerpoint&amp;utm_medium=direct&amp;utm_source=boundless" TargetMode="External"/><Relationship Id="rId4" Type="http://schemas.openxmlformats.org/officeDocument/2006/relationships/hyperlink" Target="http://cnx.org/content/m44403/latest/Figure_03_05_03.pn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hyperlink" Target="http://www.boundless.com/biology/textbooks/boundless-biology-textbook/biological-macromolecules-3/nucleic-acids-57/dna-and-rna-306-11439/images/fig-ch03_05_01/?campaign_content=book_1514_section_57&amp;campaign_term=Biology&amp;utm_campaign=powerpoint&amp;utm_medium=direct&amp;utm_source=boundless" TargetMode="External"/><Relationship Id="rId4" Type="http://schemas.openxmlformats.org/officeDocument/2006/relationships/hyperlink" Target="http://cnx.org/content/m44403/latest/Figure_03_05_01.jp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hyperlink" Target="http://www.boundless.com/biology/textbooks/boundless-biology-textbook/biological-macromolecules-3/nucleic-acids-57/types-of-rna-308-11441/images/rna-structure-fdb84189-267f-4d46-95b8-c1b73aeacc62/?campaign_content=book_1514_section_57&amp;campaign_term=Biology&amp;utm_campaign=powerpoint&amp;utm_medium=direct&amp;utm_source=boundless" TargetMode="External"/><Relationship Id="rId4" Type="http://schemas.openxmlformats.org/officeDocument/2006/relationships/hyperlink" Target="http://cnx.org/contents/cb178029-ce17-4c82-aa11-94a2acf4accf@8/Nucleic_Acid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hyperlink" Target="http://www.boundless.com/biology/textbooks/boundless-biology-textbook/metabolism-6/energy-and-metabolism-68/metabolism-of-carbohydrates-342-11479/images/fig-ch06_01_02/?campaign_content=book_1514_section_68&amp;campaign_term=Biology&amp;utm_campaign=powerpoint&amp;utm_medium=direct&amp;utm_source=boundless" TargetMode="External"/><Relationship Id="rId4" Type="http://schemas.openxmlformats.org/officeDocument/2006/relationships/hyperlink" Target="http://cnx.org/content/m44422/latest/Figure_06_01_02.jp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hyperlink" Target="http://www.boundless.com/biology/textbooks/boundless-biology-textbook/metabolism-6/energy-and-metabolism-68/metabolic-pathways-343-11480/images/fig-ch06_01_04/?campaign_content=book_1514_section_68&amp;campaign_term=Biology&amp;utm_campaign=powerpoint&amp;utm_medium=direct&amp;utm_source=boundless" TargetMode="External"/><Relationship Id="rId4" Type="http://schemas.openxmlformats.org/officeDocument/2006/relationships/hyperlink" Target="http://cnx.org/content/m44422/latest/Figure_06_01_03.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hyperlink" Target="http://www.boundless.com/biology/textbooks/boundless-biology-textbook/biological-macromolecules-3/carbohydrates-54/carbohydrate-molecules-296-11429/images/fig-ch03_02_07/?campaign_content=book_1514_section_54&amp;campaign_term=Biology&amp;utm_campaign=powerpoint&amp;utm_medium=direct&amp;utm_source=boundless" TargetMode="External"/><Relationship Id="rId4" Type="http://schemas.openxmlformats.org/officeDocument/2006/relationships/hyperlink" Target="http://cnx.org/content/m44400/latest/Figure_03_02_07.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7.jpg"/><Relationship Id="rId5" Type="http://schemas.openxmlformats.org/officeDocument/2006/relationships/hyperlink" Target="http://www.boundless.com/biology/textbooks/boundless-biology-textbook/biological-macromolecules-3/carbohydrates-54/carbohydrate-molecules-296-11429/images/fig-ch03_02_04/?campaign_content=book_1514_section_54&amp;campaign_term=Biology&amp;utm_campaign=powerpoint&amp;utm_medium=direct&amp;utm_source=boundless" TargetMode="External"/><Relationship Id="rId4" Type="http://schemas.openxmlformats.org/officeDocument/2006/relationships/hyperlink" Target="http://cnx.org/content/m44400/latest/Figure_03_02_04.j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8.jpg"/><Relationship Id="rId5" Type="http://schemas.openxmlformats.org/officeDocument/2006/relationships/hyperlink" Target="http://www.boundless.com/biology/textbooks/boundless-biology-textbook/biological-macromolecules-3/carbohydrates-54/carbohydrate-molecules-296-11429/images/fig-ch03_02_01/?campaign_content=book_1514_section_54&amp;campaign_term=Biology&amp;utm_campaign=powerpoint&amp;utm_medium=direct&amp;utm_source=boundless" TargetMode="External"/><Relationship Id="rId4" Type="http://schemas.openxmlformats.org/officeDocument/2006/relationships/hyperlink" Target="http://cnx.org/content/m44400/latest/Figure_03_02_0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5209" y="1652953"/>
            <a:ext cx="8686800" cy="1295400"/>
          </a:xfrm>
        </p:spPr>
        <p:txBody>
          <a:bodyPr/>
          <a:lstStyle/>
          <a:p>
            <a:pPr algn="ctr"/>
            <a:r>
              <a:rPr lang="en-US" sz="6000" dirty="0"/>
              <a:t>METABOLISM</a:t>
            </a:r>
          </a:p>
        </p:txBody>
      </p:sp>
    </p:spTree>
    <p:extLst>
      <p:ext uri="{BB962C8B-B14F-4D97-AF65-F5344CB8AC3E}">
        <p14:creationId xmlns:p14="http://schemas.microsoft.com/office/powerpoint/2010/main" val="37254115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2286000"/>
            <a:ext cx="8686800" cy="1295400"/>
          </a:xfrm>
        </p:spPr>
        <p:txBody>
          <a:bodyPr/>
          <a:lstStyle/>
          <a:p>
            <a:pPr algn="ctr"/>
            <a:r>
              <a:rPr lang="en-US" sz="5400" dirty="0"/>
              <a:t>LIPIDS</a:t>
            </a:r>
          </a:p>
        </p:txBody>
      </p:sp>
    </p:spTree>
    <p:extLst>
      <p:ext uri="{BB962C8B-B14F-4D97-AF65-F5344CB8AC3E}">
        <p14:creationId xmlns:p14="http://schemas.microsoft.com/office/powerpoint/2010/main" val="105028594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1392702"/>
            <a:ext cx="4421945" cy="4931898"/>
          </a:xfrm>
        </p:spPr>
        <p:txBody>
          <a:bodyPr/>
          <a:lstStyle/>
          <a:p>
            <a:r>
              <a:rPr lang="en-US" sz="3600" dirty="0">
                <a:solidFill>
                  <a:schemeClr val="tx2"/>
                </a:solidFill>
              </a:rPr>
              <a:t>Phospholipid Molecule</a:t>
            </a:r>
          </a:p>
          <a:p>
            <a:pPr lvl="1"/>
            <a:r>
              <a:rPr lang="en-US" sz="2000" dirty="0">
                <a:solidFill>
                  <a:schemeClr val="tx2"/>
                </a:solidFill>
              </a:rPr>
              <a:t>A phospholipid is a molecule with two fatty acids and a modified phosphate group attached to a sugar based backbone and a carbon tail. </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Lipids. October 16, 2013." </a:t>
            </a:r>
            <a:r>
              <a:rPr lang="en-US" sz="800" dirty="0">
                <a:solidFill>
                  <a:srgbClr val="828282"/>
                </a:solidFill>
                <a:latin typeface="Arial" charset="0"/>
                <a:ea typeface="ＭＳ Ｐゴシック" charset="0"/>
                <a:sym typeface="Helvetica Neue" charset="0"/>
                <a:hlinkClick r:id="rId3"/>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http://cnx.org/content/m44401/latest/Figure_05_01_03a.jpg</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179f39189cfa699938fc0d6c2d14d6ae}">
                <a14:useLocalDpi xmlns:a14="http://schemas.microsoft.com/office/drawing/2010/main" xmlns="" val="0"/>
              </a:ext>
            </a:extLst>
          </a:blip>
          <a:stretch>
            <a:fillRect/>
          </a:stretch>
        </p:blipFill>
        <p:spPr>
          <a:xfrm>
            <a:off x="5276882" y="171450"/>
            <a:ext cx="3867118" cy="4343400"/>
          </a:xfrm>
          <a:prstGeom prst="rect">
            <a:avLst/>
          </a:prstGeom>
        </p:spPr>
      </p:pic>
    </p:spTree>
    <p:extLst>
      <p:ext uri="{BB962C8B-B14F-4D97-AF65-F5344CB8AC3E}">
        <p14:creationId xmlns:p14="http://schemas.microsoft.com/office/powerpoint/2010/main" val="422982086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sz="2000" dirty="0">
                <a:solidFill>
                  <a:schemeClr val="tx2"/>
                </a:solidFill>
              </a:rPr>
              <a:t>Phospholipid Bilayer</a:t>
            </a:r>
          </a:p>
          <a:p>
            <a:r>
              <a:rPr lang="en-US" sz="2000" dirty="0">
                <a:solidFill>
                  <a:schemeClr val="tx2"/>
                </a:solidFill>
              </a:rPr>
              <a:t>These lipids are found in cells.</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The Cell Membrane. October 22, 2013." </a:t>
            </a:r>
            <a:r>
              <a:rPr lang="en-US" sz="800" dirty="0">
                <a:solidFill>
                  <a:srgbClr val="828282"/>
                </a:solidFill>
                <a:latin typeface="Arial" charset="0"/>
                <a:ea typeface="ＭＳ Ｐゴシック" charset="0"/>
                <a:sym typeface="Helvetica Neue" charset="0"/>
                <a:hlinkClick r:id="rId3"/>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http://cnx.org/content/m46021/latest/</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10b71b4db86fd34cc148b99ea5b8164b}">
                <a14:useLocalDpi xmlns:a14="http://schemas.microsoft.com/office/drawing/2010/main" xmlns="" val="0"/>
              </a:ext>
            </a:extLst>
          </a:blip>
          <a:stretch>
            <a:fillRect/>
          </a:stretch>
        </p:blipFill>
        <p:spPr>
          <a:xfrm>
            <a:off x="1349705" y="533400"/>
            <a:ext cx="6444590" cy="4343400"/>
          </a:xfrm>
          <a:prstGeom prst="rect">
            <a:avLst/>
          </a:prstGeom>
        </p:spPr>
      </p:pic>
    </p:spTree>
    <p:extLst>
      <p:ext uri="{BB962C8B-B14F-4D97-AF65-F5344CB8AC3E}">
        <p14:creationId xmlns:p14="http://schemas.microsoft.com/office/powerpoint/2010/main" val="5769876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826826"/>
            <a:ext cx="2861481" cy="3690583"/>
          </a:xfrm>
        </p:spPr>
        <p:txBody>
          <a:bodyPr/>
          <a:lstStyle/>
          <a:p>
            <a:r>
              <a:rPr lang="en-US" sz="3600" dirty="0">
                <a:solidFill>
                  <a:schemeClr val="tx2"/>
                </a:solidFill>
              </a:rPr>
              <a:t>Fatty Acids</a:t>
            </a:r>
          </a:p>
          <a:p>
            <a:endParaRPr lang="en-US" sz="3600" dirty="0">
              <a:solidFill>
                <a:schemeClr val="tx2"/>
              </a:solidFill>
            </a:endParaRPr>
          </a:p>
          <a:p>
            <a:pPr lvl="1"/>
            <a:r>
              <a:rPr lang="en-US" sz="2400" dirty="0">
                <a:solidFill>
                  <a:schemeClr val="tx2"/>
                </a:solidFill>
              </a:rPr>
              <a:t>Saturated fatty acids have hydrocarbon chains connected by single bonds only. Unsaturated fatty acids have one or more double bonds. </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Lipids. October 16, 2013." </a:t>
            </a:r>
            <a:r>
              <a:rPr lang="en-US" sz="800" dirty="0">
                <a:solidFill>
                  <a:srgbClr val="828282"/>
                </a:solidFill>
                <a:latin typeface="Arial" charset="0"/>
                <a:ea typeface="ＭＳ Ｐゴシック" charset="0"/>
                <a:sym typeface="Helvetica Neue" charset="0"/>
                <a:hlinkClick r:id="rId3"/>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http://cnx.org/content/m44401/latest/Figure_03_03_05.jpg</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5f35dfb1a84b5d1f674e9e830428b82a}">
                <a14:useLocalDpi xmlns:a14="http://schemas.microsoft.com/office/drawing/2010/main" xmlns="" val="0"/>
              </a:ext>
            </a:extLst>
          </a:blip>
          <a:stretch>
            <a:fillRect/>
          </a:stretch>
        </p:blipFill>
        <p:spPr>
          <a:xfrm>
            <a:off x="4129973" y="300501"/>
            <a:ext cx="4268697" cy="4343400"/>
          </a:xfrm>
          <a:prstGeom prst="rect">
            <a:avLst/>
          </a:prstGeom>
        </p:spPr>
      </p:pic>
    </p:spTree>
    <p:extLst>
      <p:ext uri="{BB962C8B-B14F-4D97-AF65-F5344CB8AC3E}">
        <p14:creationId xmlns:p14="http://schemas.microsoft.com/office/powerpoint/2010/main" val="40707229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2286000"/>
            <a:ext cx="8686800" cy="1295400"/>
          </a:xfrm>
        </p:spPr>
        <p:txBody>
          <a:bodyPr/>
          <a:lstStyle/>
          <a:p>
            <a:pPr algn="ctr"/>
            <a:r>
              <a:rPr lang="en-US" sz="5400" dirty="0"/>
              <a:t>Amino acids and Proteins</a:t>
            </a:r>
          </a:p>
          <a:p>
            <a:pPr algn="ctr"/>
            <a:endParaRPr lang="en-US" sz="5400" dirty="0"/>
          </a:p>
        </p:txBody>
      </p:sp>
    </p:spTree>
    <p:extLst>
      <p:ext uri="{BB962C8B-B14F-4D97-AF65-F5344CB8AC3E}">
        <p14:creationId xmlns:p14="http://schemas.microsoft.com/office/powerpoint/2010/main" val="132143102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Proteins. October 16, 2013." </a:t>
            </a:r>
            <a:r>
              <a:rPr lang="en-US" sz="800" dirty="0">
                <a:solidFill>
                  <a:srgbClr val="828282"/>
                </a:solidFill>
                <a:latin typeface="Arial" charset="0"/>
                <a:ea typeface="ＭＳ Ｐゴシック" charset="0"/>
                <a:sym typeface="Helvetica Neue" charset="0"/>
                <a:hlinkClick r:id="rId3"/>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http://cnx.org/content/m44402/latest/Figure_03_04_01.jpg</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5c540d9c632c4a7be29d7ffae6d190f0}">
                <a14:useLocalDpi xmlns:a14="http://schemas.microsoft.com/office/drawing/2010/main" xmlns="" val="0"/>
              </a:ext>
            </a:extLst>
          </a:blip>
          <a:stretch>
            <a:fillRect/>
          </a:stretch>
        </p:blipFill>
        <p:spPr>
          <a:xfrm>
            <a:off x="2796209" y="457200"/>
            <a:ext cx="6042991" cy="4343400"/>
          </a:xfrm>
          <a:prstGeom prst="rect">
            <a:avLst/>
          </a:prstGeom>
        </p:spPr>
      </p:pic>
      <p:sp>
        <p:nvSpPr>
          <p:cNvPr id="4" name="Text Placeholder 3"/>
          <p:cNvSpPr>
            <a:spLocks noGrp="1"/>
          </p:cNvSpPr>
          <p:nvPr>
            <p:ph type="body" sz="quarter" idx="10"/>
          </p:nvPr>
        </p:nvSpPr>
        <p:spPr>
          <a:xfrm>
            <a:off x="304800" y="784745"/>
            <a:ext cx="3325504" cy="3022979"/>
          </a:xfrm>
        </p:spPr>
        <p:txBody>
          <a:bodyPr/>
          <a:lstStyle/>
          <a:p>
            <a:r>
              <a:rPr lang="en-US" dirty="0"/>
              <a:t>Amino acid structure</a:t>
            </a:r>
          </a:p>
          <a:p>
            <a:pPr lvl="1"/>
            <a:r>
              <a:rPr lang="en-US" sz="2400" dirty="0">
                <a:solidFill>
                  <a:schemeClr val="tx2"/>
                </a:solidFill>
              </a:rPr>
              <a:t>Amino acids have a central asymmetric carbon to which an amino group, a carboxyl group, a hydrogen atom, and a side chain (R group) are attached</a:t>
            </a:r>
            <a:r>
              <a:rPr lang="en-US" dirty="0"/>
              <a:t>. </a:t>
            </a:r>
          </a:p>
        </p:txBody>
      </p:sp>
    </p:spTree>
    <p:extLst>
      <p:ext uri="{BB962C8B-B14F-4D97-AF65-F5344CB8AC3E}">
        <p14:creationId xmlns:p14="http://schemas.microsoft.com/office/powerpoint/2010/main" val="399331964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3850" y="6015914"/>
            <a:ext cx="8534400" cy="647131"/>
          </a:xfrm>
        </p:spPr>
        <p:txBody>
          <a:bodyPr/>
          <a:lstStyle/>
          <a:p>
            <a:pPr algn="ctr"/>
            <a:r>
              <a:rPr lang="en-US" sz="2400" dirty="0"/>
              <a:t>Types of amino acids</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2">
            <a:extLst>
              <a:ext uri="{e1317b89124e237dbfc52042fc2f6419}">
                <a14:useLocalDpi xmlns:a14="http://schemas.microsoft.com/office/drawing/2010/main" xmlns="" val="0"/>
              </a:ext>
            </a:extLst>
          </a:blip>
          <a:stretch>
            <a:fillRect/>
          </a:stretch>
        </p:blipFill>
        <p:spPr>
          <a:xfrm>
            <a:off x="-1588" y="-121694"/>
            <a:ext cx="7330435" cy="6786380"/>
          </a:xfrm>
          <a:prstGeom prst="rect">
            <a:avLst/>
          </a:prstGeom>
        </p:spPr>
      </p:pic>
    </p:spTree>
    <p:extLst>
      <p:ext uri="{BB962C8B-B14F-4D97-AF65-F5344CB8AC3E}">
        <p14:creationId xmlns:p14="http://schemas.microsoft.com/office/powerpoint/2010/main" val="30241336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a:t>Primary structure</a:t>
            </a:r>
          </a:p>
          <a:p>
            <a:pPr lvl="1"/>
            <a:r>
              <a:rPr lang="en-US" dirty="0"/>
              <a:t>The A chain of insulin is 21 amino acids long and the B chain is 30 amino acids long, and each sequence is unique to the insulin protein.</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Proteins. October 16, 2013." </a:t>
            </a:r>
            <a:r>
              <a:rPr lang="en-US" sz="800" dirty="0">
                <a:solidFill>
                  <a:srgbClr val="828282"/>
                </a:solidFill>
                <a:latin typeface="Arial" charset="0"/>
                <a:ea typeface="ＭＳ Ｐゴシック" charset="0"/>
                <a:sym typeface="Helvetica Neue" charset="0"/>
                <a:hlinkClick r:id="rId3"/>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http://cnx.org/content/m44402/latest/Figure_03_04_04.jpg</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734d47d3908e3aaacdaae84492255466}">
                <a14:useLocalDpi xmlns:a14="http://schemas.microsoft.com/office/drawing/2010/main" xmlns="" val="0"/>
              </a:ext>
            </a:extLst>
          </a:blip>
          <a:stretch>
            <a:fillRect/>
          </a:stretch>
        </p:blipFill>
        <p:spPr>
          <a:xfrm>
            <a:off x="266700" y="533400"/>
            <a:ext cx="8610600" cy="4212803"/>
          </a:xfrm>
          <a:prstGeom prst="rect">
            <a:avLst/>
          </a:prstGeom>
        </p:spPr>
      </p:pic>
    </p:spTree>
    <p:extLst>
      <p:ext uri="{BB962C8B-B14F-4D97-AF65-F5344CB8AC3E}">
        <p14:creationId xmlns:p14="http://schemas.microsoft.com/office/powerpoint/2010/main" val="19339833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a:t>Secondary structure</a:t>
            </a:r>
          </a:p>
          <a:p>
            <a:pPr lvl="1"/>
            <a:r>
              <a:rPr lang="en-US" dirty="0"/>
              <a:t>The α-helix and β-pleated sheet form because of hydrogen bonding between carbonyl and amino groups in the peptide backbone. Certain amino acids have a propensity to form an α-helix, while others have a propensity to form a β-pleated sheet.</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Proteins. October 16, 2013." </a:t>
            </a:r>
            <a:r>
              <a:rPr lang="en-US" sz="800" dirty="0">
                <a:solidFill>
                  <a:srgbClr val="828282"/>
                </a:solidFill>
                <a:latin typeface="Arial" charset="0"/>
                <a:ea typeface="ＭＳ Ｐゴシック" charset="0"/>
                <a:sym typeface="Helvetica Neue" charset="0"/>
                <a:hlinkClick r:id="rId3"/>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http://cnx.org/content/m44402/latest/Figure_03_04_07.jpg</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a211df582c0263cfd8201dffe86948f3}">
                <a14:useLocalDpi xmlns:a14="http://schemas.microsoft.com/office/drawing/2010/main" xmlns="" val="0"/>
              </a:ext>
            </a:extLst>
          </a:blip>
          <a:stretch>
            <a:fillRect/>
          </a:stretch>
        </p:blipFill>
        <p:spPr>
          <a:xfrm>
            <a:off x="1660442" y="533400"/>
            <a:ext cx="5823115" cy="4343400"/>
          </a:xfrm>
          <a:prstGeom prst="rect">
            <a:avLst/>
          </a:prstGeom>
        </p:spPr>
      </p:pic>
    </p:spTree>
    <p:extLst>
      <p:ext uri="{BB962C8B-B14F-4D97-AF65-F5344CB8AC3E}">
        <p14:creationId xmlns:p14="http://schemas.microsoft.com/office/powerpoint/2010/main" val="28494289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a:t>Tertiary structure</a:t>
            </a:r>
          </a:p>
          <a:p>
            <a:pPr lvl="1"/>
            <a:r>
              <a:rPr lang="en-US" dirty="0"/>
              <a:t>The tertiary structure of proteins is determined by hydrophobic interactions, ionic bonding, hydrogen bonding, and disulfide linkages.</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Proteins. October 16, 2013." </a:t>
            </a:r>
            <a:r>
              <a:rPr lang="en-US" sz="800" dirty="0">
                <a:solidFill>
                  <a:srgbClr val="828282"/>
                </a:solidFill>
                <a:latin typeface="Arial" charset="0"/>
                <a:ea typeface="ＭＳ Ｐゴシック" charset="0"/>
                <a:sym typeface="Helvetica Neue" charset="0"/>
                <a:hlinkClick r:id="rId3"/>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http://cnx.org/content/m44402/latest/Figure_03_04_08.jpg</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94ecbebbb0e843845b6ce2f559153245}">
                <a14:useLocalDpi xmlns:a14="http://schemas.microsoft.com/office/drawing/2010/main" xmlns="" val="0"/>
              </a:ext>
            </a:extLst>
          </a:blip>
          <a:stretch>
            <a:fillRect/>
          </a:stretch>
        </p:blipFill>
        <p:spPr>
          <a:xfrm>
            <a:off x="764088" y="533400"/>
            <a:ext cx="7615824" cy="4343400"/>
          </a:xfrm>
          <a:prstGeom prst="rect">
            <a:avLst/>
          </a:prstGeom>
        </p:spPr>
      </p:pic>
    </p:spTree>
    <p:extLst>
      <p:ext uri="{BB962C8B-B14F-4D97-AF65-F5344CB8AC3E}">
        <p14:creationId xmlns:p14="http://schemas.microsoft.com/office/powerpoint/2010/main" val="26668942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4603509"/>
            <a:ext cx="8534400" cy="1295400"/>
          </a:xfrm>
        </p:spPr>
        <p:txBody>
          <a:bodyPr/>
          <a:lstStyle/>
          <a:p>
            <a:r>
              <a:rPr lang="en-US" sz="2800" dirty="0"/>
              <a:t>Most energy comes from the sun, either directly or indirectly</a:t>
            </a:r>
          </a:p>
          <a:p>
            <a:pPr lvl="1"/>
            <a:r>
              <a:rPr lang="en-US" sz="1600" dirty="0"/>
              <a:t>Most life forms on earth get their energy from the sun. Plants use photosynthesis to capture sunlight, and herbivores eat those plants to obtain energy. Carnivores eat the herbivores, and decomposers digest plant and animal matter.</a:t>
            </a:r>
          </a:p>
        </p:txBody>
      </p:sp>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Metabolism</a:t>
            </a:r>
          </a:p>
        </p:txBody>
      </p:sp>
      <p:pic>
        <p:nvPicPr>
          <p:cNvPr id="8" name="Picture 7" descr="appendiximage.jpg"/>
          <p:cNvPicPr>
            <a:picLocks noChangeAspect="1"/>
          </p:cNvPicPr>
          <p:nvPr/>
        </p:nvPicPr>
        <p:blipFill>
          <a:blip r:embed="rId2">
            <a:extLst>
              <a:ext uri="{285ab3d049ff7d085b065e11abffc765}">
                <a14:useLocalDpi xmlns:a14="http://schemas.microsoft.com/office/drawing/2010/main" xmlns="" val="0"/>
              </a:ext>
            </a:extLst>
          </a:blip>
          <a:stretch>
            <a:fillRect/>
          </a:stretch>
        </p:blipFill>
        <p:spPr>
          <a:xfrm>
            <a:off x="2676437" y="533400"/>
            <a:ext cx="3419563" cy="3917709"/>
          </a:xfrm>
          <a:prstGeom prst="rect">
            <a:avLst/>
          </a:prstGeom>
        </p:spPr>
      </p:pic>
    </p:spTree>
    <p:extLst>
      <p:ext uri="{BB962C8B-B14F-4D97-AF65-F5344CB8AC3E}">
        <p14:creationId xmlns:p14="http://schemas.microsoft.com/office/powerpoint/2010/main" val="336868643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Wikipedia.</a:t>
            </a:r>
            <a:r>
              <a:rPr lang="en-US" sz="800" dirty="0">
                <a:solidFill>
                  <a:srgbClr val="828282"/>
                </a:solidFill>
                <a:latin typeface="Arial" charset="0"/>
                <a:ea typeface="ＭＳ Ｐゴシック" charset="0"/>
                <a:sym typeface="Helvetica Neue" charset="0"/>
              </a:rPr>
              <a:t> "1GZX Haemoglobin." </a:t>
            </a:r>
            <a:r>
              <a:rPr lang="en-US" sz="800" dirty="0">
                <a:solidFill>
                  <a:srgbClr val="828282"/>
                </a:solidFill>
                <a:latin typeface="Arial" charset="0"/>
                <a:ea typeface="ＭＳ Ｐゴシック" charset="0"/>
                <a:sym typeface="Helvetica Neue" charset="0"/>
                <a:hlinkClick r:id="rId3"/>
              </a:rPr>
              <a:t>CC BY-SA</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http://en.wikipedia.org/wiki/File:1GZX_Haemoglobin.png</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73d681a70a61256212a3e36ccae3ba9e}">
                <a14:useLocalDpi xmlns:a14="http://schemas.microsoft.com/office/drawing/2010/main" xmlns="" val="0"/>
              </a:ext>
            </a:extLst>
          </a:blip>
          <a:stretch>
            <a:fillRect/>
          </a:stretch>
        </p:blipFill>
        <p:spPr>
          <a:xfrm>
            <a:off x="2400300" y="533400"/>
            <a:ext cx="5791200" cy="5791200"/>
          </a:xfrm>
          <a:prstGeom prst="rect">
            <a:avLst/>
          </a:prstGeom>
        </p:spPr>
      </p:pic>
      <p:sp>
        <p:nvSpPr>
          <p:cNvPr id="2" name="Text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0510273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Proteins. October 16, 2013." </a:t>
            </a:r>
            <a:r>
              <a:rPr lang="en-US" sz="800" dirty="0">
                <a:solidFill>
                  <a:srgbClr val="828282"/>
                </a:solidFill>
                <a:latin typeface="Arial" charset="0"/>
                <a:ea typeface="ＭＳ Ｐゴシック" charset="0"/>
                <a:sym typeface="Helvetica Neue" charset="0"/>
                <a:hlinkClick r:id="rId3"/>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http://cnx.org/content/m44402/latest/Figure_03_04_09.jpg</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sp>
        <p:nvSpPr>
          <p:cNvPr id="2" name="Text Placeholder 1"/>
          <p:cNvSpPr>
            <a:spLocks noGrp="1"/>
          </p:cNvSpPr>
          <p:nvPr>
            <p:ph type="body" sz="quarter" idx="10"/>
          </p:nvPr>
        </p:nvSpPr>
        <p:spPr/>
        <p:txBody>
          <a:bodyPr/>
          <a:lstStyle/>
          <a:p>
            <a:endParaRPr lang="en-US"/>
          </a:p>
        </p:txBody>
      </p:sp>
      <p:pic>
        <p:nvPicPr>
          <p:cNvPr id="8" name="Picture 7" descr="appendiximage.jpg"/>
          <p:cNvPicPr>
            <a:picLocks noChangeAspect="1"/>
          </p:cNvPicPr>
          <p:nvPr/>
        </p:nvPicPr>
        <p:blipFill>
          <a:blip r:embed="rId6">
            <a:extLst>
              <a:ext uri="{dd07e14d3e27fe2a7ef27c417bab74ec}">
                <a14:useLocalDpi xmlns:a14="http://schemas.microsoft.com/office/drawing/2010/main" xmlns="" val="0"/>
              </a:ext>
            </a:extLst>
          </a:blip>
          <a:stretch>
            <a:fillRect/>
          </a:stretch>
        </p:blipFill>
        <p:spPr>
          <a:xfrm>
            <a:off x="150969" y="0"/>
            <a:ext cx="5273362" cy="7020165"/>
          </a:xfrm>
          <a:prstGeom prst="rect">
            <a:avLst/>
          </a:prstGeom>
        </p:spPr>
      </p:pic>
    </p:spTree>
    <p:extLst>
      <p:ext uri="{BB962C8B-B14F-4D97-AF65-F5344CB8AC3E}">
        <p14:creationId xmlns:p14="http://schemas.microsoft.com/office/powerpoint/2010/main" val="31834639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2286000"/>
            <a:ext cx="8686800" cy="1295400"/>
          </a:xfrm>
        </p:spPr>
        <p:txBody>
          <a:bodyPr/>
          <a:lstStyle/>
          <a:p>
            <a:pPr algn="ctr"/>
            <a:r>
              <a:rPr lang="en-US" sz="5400" dirty="0"/>
              <a:t>Nucleic Acids</a:t>
            </a:r>
          </a:p>
          <a:p>
            <a:pPr algn="ctr"/>
            <a:endParaRPr lang="en-US" sz="5400" dirty="0"/>
          </a:p>
          <a:p>
            <a:pPr algn="ctr"/>
            <a:endParaRPr lang="en-US" sz="5400" dirty="0"/>
          </a:p>
        </p:txBody>
      </p:sp>
    </p:spTree>
    <p:extLst>
      <p:ext uri="{BB962C8B-B14F-4D97-AF65-F5344CB8AC3E}">
        <p14:creationId xmlns:p14="http://schemas.microsoft.com/office/powerpoint/2010/main" val="231104988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a:t>DNA is a Double Helix</a:t>
            </a:r>
          </a:p>
          <a:p>
            <a:pPr lvl="1"/>
            <a:r>
              <a:rPr lang="en-US" dirty="0"/>
              <a:t>Native DNA is an antiparallel double helix. The phosphate backbone (indicated by the curvy lines) is on the outside, and the bases are on the inside. Each base from one strand interacts via hydrogen bonding with a base from the opposing strand.</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Nucleic Acids. October 16, 2013." </a:t>
            </a:r>
            <a:r>
              <a:rPr lang="en-US" sz="800" dirty="0">
                <a:solidFill>
                  <a:srgbClr val="828282"/>
                </a:solidFill>
                <a:latin typeface="Arial" charset="0"/>
                <a:ea typeface="ＭＳ Ｐゴシック" charset="0"/>
                <a:sym typeface="Helvetica Neue" charset="0"/>
                <a:hlinkClick r:id="rId3"/>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http://cnx.org/content/m44403/latest/Figure_03_05_02.jpg</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45f13b0acb5efa096cec51798140252d}">
                <a14:useLocalDpi xmlns:a14="http://schemas.microsoft.com/office/drawing/2010/main" xmlns="" val="0"/>
              </a:ext>
            </a:extLst>
          </a:blip>
          <a:stretch>
            <a:fillRect/>
          </a:stretch>
        </p:blipFill>
        <p:spPr>
          <a:xfrm>
            <a:off x="2538601" y="533400"/>
            <a:ext cx="4066797" cy="4343400"/>
          </a:xfrm>
          <a:prstGeom prst="rect">
            <a:avLst/>
          </a:prstGeom>
        </p:spPr>
      </p:pic>
    </p:spTree>
    <p:extLst>
      <p:ext uri="{BB962C8B-B14F-4D97-AF65-F5344CB8AC3E}">
        <p14:creationId xmlns:p14="http://schemas.microsoft.com/office/powerpoint/2010/main" val="7887549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a:t>Eukaryotic chromosomes</a:t>
            </a:r>
          </a:p>
          <a:p>
            <a:pPr lvl="1"/>
            <a:r>
              <a:rPr lang="en-US" dirty="0"/>
              <a:t>These figures illustrate the compaction of the eukaryotic chromosome.</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"figure7.jpg." </a:t>
            </a:r>
            <a:r>
              <a:rPr lang="en-US" sz="800" dirty="0">
                <a:solidFill>
                  <a:srgbClr val="828282"/>
                </a:solidFill>
                <a:latin typeface="Arial" charset="0"/>
                <a:ea typeface="ＭＳ Ｐゴシック" charset="0"/>
                <a:sym typeface="Helvetica Neue" charset="0"/>
                <a:hlinkClick r:id="rId3"/>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http://cnx.org/contents/185cbf87-c72e-48f5-b51e-f14f21b5eabd@9.87</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69adeefc1050a8645df5f7ca244166ef}">
                <a14:useLocalDpi xmlns:a14="http://schemas.microsoft.com/office/drawing/2010/main" xmlns="" val="0"/>
              </a:ext>
            </a:extLst>
          </a:blip>
          <a:stretch>
            <a:fillRect/>
          </a:stretch>
        </p:blipFill>
        <p:spPr>
          <a:xfrm>
            <a:off x="3221823" y="533400"/>
            <a:ext cx="2700353" cy="4343400"/>
          </a:xfrm>
          <a:prstGeom prst="rect">
            <a:avLst/>
          </a:prstGeom>
        </p:spPr>
      </p:pic>
    </p:spTree>
    <p:extLst>
      <p:ext uri="{BB962C8B-B14F-4D97-AF65-F5344CB8AC3E}">
        <p14:creationId xmlns:p14="http://schemas.microsoft.com/office/powerpoint/2010/main" val="171350433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a:t>Eukaryotic and prokaryotic cells</a:t>
            </a:r>
          </a:p>
          <a:p>
            <a:pPr lvl="1"/>
            <a:r>
              <a:rPr lang="en-US" dirty="0"/>
              <a:t>A eukaryote contains a well-defined nucleus, whereas in prokaryotes, the chromosome lies in the cytoplasm in an area called the nucleoid.</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"figure6.jpg." </a:t>
            </a:r>
            <a:r>
              <a:rPr lang="en-US" sz="800" dirty="0">
                <a:solidFill>
                  <a:srgbClr val="828282"/>
                </a:solidFill>
                <a:latin typeface="Arial" charset="0"/>
                <a:ea typeface="ＭＳ Ｐゴシック" charset="0"/>
                <a:sym typeface="Helvetica Neue" charset="0"/>
                <a:hlinkClick r:id="rId3"/>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http://cnx.org/contents/185cbf87-c72e-48f5-b51e-f14f21b5eabd@9.87</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1867dd5381f3bb13e176a4eca4b20038}">
                <a14:useLocalDpi xmlns:a14="http://schemas.microsoft.com/office/drawing/2010/main" xmlns="" val="0"/>
              </a:ext>
            </a:extLst>
          </a:blip>
          <a:stretch>
            <a:fillRect/>
          </a:stretch>
        </p:blipFill>
        <p:spPr>
          <a:xfrm>
            <a:off x="373380" y="533400"/>
            <a:ext cx="8397240" cy="4343400"/>
          </a:xfrm>
          <a:prstGeom prst="rect">
            <a:avLst/>
          </a:prstGeom>
        </p:spPr>
      </p:pic>
    </p:spTree>
    <p:extLst>
      <p:ext uri="{BB962C8B-B14F-4D97-AF65-F5344CB8AC3E}">
        <p14:creationId xmlns:p14="http://schemas.microsoft.com/office/powerpoint/2010/main" val="29794347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a:t>Antiparallel Strands</a:t>
            </a:r>
          </a:p>
          <a:p>
            <a:pPr lvl="1"/>
            <a:r>
              <a:rPr lang="en-US" dirty="0"/>
              <a:t>In a double stranded DNA molecule, the two strands run antiparallel to one another so that one strand runs 5′ to 3′ and the other 3′ to 5′. The phosphate backbone is located on the outside, and the bases are in the middle. Adenine forms hydrogen bonds (or base pairs) with thymine, and guanine base pairs with cytosine.</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Nucleic Acids. October 16, 2013." </a:t>
            </a:r>
            <a:r>
              <a:rPr lang="en-US" sz="800" dirty="0">
                <a:solidFill>
                  <a:srgbClr val="828282"/>
                </a:solidFill>
                <a:latin typeface="Arial" charset="0"/>
                <a:ea typeface="ＭＳ Ｐゴシック" charset="0"/>
                <a:sym typeface="Helvetica Neue" charset="0"/>
                <a:hlinkClick r:id="rId3"/>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http://cnx.org/content/m44403/latest/Figure_03_05_03.png</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537c00178b593ac0eb181fb88287add1}">
                <a14:useLocalDpi xmlns:a14="http://schemas.microsoft.com/office/drawing/2010/main" xmlns="" val="0"/>
              </a:ext>
            </a:extLst>
          </a:blip>
          <a:stretch>
            <a:fillRect/>
          </a:stretch>
        </p:blipFill>
        <p:spPr>
          <a:xfrm>
            <a:off x="998220" y="533400"/>
            <a:ext cx="7147560" cy="4343400"/>
          </a:xfrm>
          <a:prstGeom prst="rect">
            <a:avLst/>
          </a:prstGeom>
        </p:spPr>
      </p:pic>
    </p:spTree>
    <p:extLst>
      <p:ext uri="{BB962C8B-B14F-4D97-AF65-F5344CB8AC3E}">
        <p14:creationId xmlns:p14="http://schemas.microsoft.com/office/powerpoint/2010/main" val="362868894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a:t>DNA and RNA</a:t>
            </a:r>
          </a:p>
          <a:p>
            <a:pPr lvl="1"/>
            <a:r>
              <a:rPr lang="en-US" dirty="0"/>
              <a:t>A nucleotide is made up of three components: a nitrogenous base, a pentose sugar, and one or more phosphate groups. Carbon residues in the pentose are numbered 1′ through 5′ (the prime distinguishes these residues from those in the base, which are numbered without using a prime notation). The base is attached to the 1′ position of the ribose, and the phosphate is attached to the 5′ position. When a polynucleotide is formed, the 5′ phosphate of the incoming nucleotide attaches to the 3′ hydroxyl group at the end of the growing chain. Two types of pentose are found in nucleotides, deoxyribose (found in DNA) and ribose (found in RNA). Deoxyribose is similar in structure to ribose, but it has an H instead of an OH at the 2′ position. Bases can be divided into two categories: purines and pyrimidines. Purines have a double ring structure, and pyrimidines have a single ring.</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Nucleic Acids. October 16, 2013." </a:t>
            </a:r>
            <a:r>
              <a:rPr lang="en-US" sz="800" dirty="0">
                <a:solidFill>
                  <a:srgbClr val="828282"/>
                </a:solidFill>
                <a:latin typeface="Arial" charset="0"/>
                <a:ea typeface="ＭＳ Ｐゴシック" charset="0"/>
                <a:sym typeface="Helvetica Neue" charset="0"/>
                <a:hlinkClick r:id="rId3"/>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http://cnx.org/content/m44403/latest/Figure_03_05_01.jpg</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7f47df382d3685a3a3b371ccce98574b}">
                <a14:useLocalDpi xmlns:a14="http://schemas.microsoft.com/office/drawing/2010/main" xmlns="" val="0"/>
              </a:ext>
            </a:extLst>
          </a:blip>
          <a:stretch>
            <a:fillRect/>
          </a:stretch>
        </p:blipFill>
        <p:spPr>
          <a:xfrm>
            <a:off x="2376718" y="533400"/>
            <a:ext cx="4390564" cy="4343400"/>
          </a:xfrm>
          <a:prstGeom prst="rect">
            <a:avLst/>
          </a:prstGeom>
        </p:spPr>
      </p:pic>
    </p:spTree>
    <p:extLst>
      <p:ext uri="{BB962C8B-B14F-4D97-AF65-F5344CB8AC3E}">
        <p14:creationId xmlns:p14="http://schemas.microsoft.com/office/powerpoint/2010/main" val="78394647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a:t>RNA Structure</a:t>
            </a:r>
          </a:p>
          <a:p>
            <a:pPr lvl="1"/>
            <a:r>
              <a:rPr lang="en-US" dirty="0"/>
              <a:t>A nucleotide is made up of three components: a nitrogenous base, a pentose sugar, and one or more phosphate groups. Carbon residues in the pentose are numbered 1′ through 5′ (the prime distinguishes these residues from those in the base, which are numbered without using a prime notation). The base is attached to the 1′ position of the ribose, and the phosphate is attached to the 5′ position. When a polynucleotide is formed, the 5′ phosphate of the incoming nucleotide attaches to the 3′ hydroxyl group at the end of the growing chain. Two types of pentose are found in nucleotides, deoxyribose (found in DNA) and ribose (found in RNA). Deoxyribose is similar in structure to ribose, but it has an H instead of an OH at the 2′ position. Bases can be divided into two categories: purines and pyrimidines. Purines have a double ring structure, and pyrimidines have a single ring.</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Nucleic Acids. May 20, 2015." </a:t>
            </a:r>
            <a:r>
              <a:rPr lang="en-US" sz="800" dirty="0">
                <a:solidFill>
                  <a:srgbClr val="828282"/>
                </a:solidFill>
                <a:latin typeface="Arial" charset="0"/>
                <a:ea typeface="ＭＳ Ｐゴシック" charset="0"/>
                <a:sym typeface="Helvetica Neue" charset="0"/>
                <a:hlinkClick r:id="rId3"/>
              </a:rPr>
              <a:t>CC BY-SA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http://cnx.org/contents/cb178029-ce17-4c82-aa11-94a2acf4accf@8/Nucleic_Acids</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2d3f636bef641fc7a0afb9ea9fdf79bf}">
                <a14:useLocalDpi xmlns:a14="http://schemas.microsoft.com/office/drawing/2010/main" xmlns="" val="0"/>
              </a:ext>
            </a:extLst>
          </a:blip>
          <a:stretch>
            <a:fillRect/>
          </a:stretch>
        </p:blipFill>
        <p:spPr>
          <a:xfrm>
            <a:off x="2376718" y="533400"/>
            <a:ext cx="4390564" cy="4343400"/>
          </a:xfrm>
          <a:prstGeom prst="rect">
            <a:avLst/>
          </a:prstGeom>
        </p:spPr>
      </p:pic>
    </p:spTree>
    <p:extLst>
      <p:ext uri="{BB962C8B-B14F-4D97-AF65-F5344CB8AC3E}">
        <p14:creationId xmlns:p14="http://schemas.microsoft.com/office/powerpoint/2010/main" val="32115032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5029200"/>
            <a:ext cx="8534400" cy="1295400"/>
          </a:xfrm>
        </p:spPr>
        <p:txBody>
          <a:bodyPr/>
          <a:lstStyle/>
          <a:p>
            <a:r>
              <a:rPr lang="en-US" dirty="0"/>
              <a:t>All living things use carbohydrates as a form of energy.</a:t>
            </a:r>
          </a:p>
          <a:p>
            <a:pPr lvl="1"/>
            <a:r>
              <a:rPr lang="en-US" dirty="0"/>
              <a:t>Plants, like this oak tree and acorn, use energy from sunlight to make sugar and other organic molecules. Both plants and animals (like this squirrel) use cellular respiration to derive energy from the organic molecules originally produced by plants</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Energy and Metabolism. October 16, 2013." </a:t>
            </a:r>
            <a:r>
              <a:rPr lang="en-US" sz="800" dirty="0">
                <a:solidFill>
                  <a:srgbClr val="828282"/>
                </a:solidFill>
                <a:latin typeface="Arial" charset="0"/>
                <a:ea typeface="ＭＳ Ｐゴシック" charset="0"/>
                <a:sym typeface="Helvetica Neue" charset="0"/>
                <a:hlinkClick r:id="rId3"/>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http://cnx.org/content/m44422/latest/Figure_06_01_02.jpg</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Metabolism</a:t>
            </a:r>
          </a:p>
        </p:txBody>
      </p:sp>
      <p:pic>
        <p:nvPicPr>
          <p:cNvPr id="8" name="Picture 7" descr="appendiximage.jpg"/>
          <p:cNvPicPr>
            <a:picLocks noChangeAspect="1"/>
          </p:cNvPicPr>
          <p:nvPr/>
        </p:nvPicPr>
        <p:blipFill>
          <a:blip r:embed="rId6">
            <a:extLst>
              <a:ext uri="{c0a51892f048b2afd37f018e29c97821}">
                <a14:useLocalDpi xmlns:a14="http://schemas.microsoft.com/office/drawing/2010/main" xmlns="" val="0"/>
              </a:ext>
            </a:extLst>
          </a:blip>
          <a:stretch>
            <a:fillRect/>
          </a:stretch>
        </p:blipFill>
        <p:spPr>
          <a:xfrm>
            <a:off x="266700" y="533400"/>
            <a:ext cx="8610600" cy="4337589"/>
          </a:xfrm>
          <a:prstGeom prst="rect">
            <a:avLst/>
          </a:prstGeom>
        </p:spPr>
      </p:pic>
    </p:spTree>
    <p:extLst>
      <p:ext uri="{BB962C8B-B14F-4D97-AF65-F5344CB8AC3E}">
        <p14:creationId xmlns:p14="http://schemas.microsoft.com/office/powerpoint/2010/main" val="25178012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6700" y="3569932"/>
            <a:ext cx="8534400" cy="2169685"/>
          </a:xfrm>
        </p:spPr>
        <p:txBody>
          <a:bodyPr/>
          <a:lstStyle/>
          <a:p>
            <a:r>
              <a:rPr lang="en-US" sz="2800" dirty="0"/>
              <a:t>Anabolic and catabolic pathways</a:t>
            </a:r>
          </a:p>
          <a:p>
            <a:endParaRPr lang="en-US" sz="3200" dirty="0">
              <a:solidFill>
                <a:schemeClr val="tx2"/>
              </a:solidFill>
            </a:endParaRPr>
          </a:p>
          <a:p>
            <a:pPr lvl="1"/>
            <a:r>
              <a:rPr lang="en-US" sz="1800" dirty="0">
                <a:solidFill>
                  <a:schemeClr val="tx2"/>
                </a:solidFill>
              </a:rPr>
              <a:t>Anabolic pathways are those that require energy to synthesize larger molecules. Catabolic pathways are those that generate energy by breaking down larger molecules. Both types of pathways are required for maintaining the cell's energy balance.</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Energy and Metabolism. October 16, 2013." </a:t>
            </a:r>
            <a:r>
              <a:rPr lang="en-US" sz="800" dirty="0">
                <a:solidFill>
                  <a:srgbClr val="828282"/>
                </a:solidFill>
                <a:latin typeface="Arial" charset="0"/>
                <a:ea typeface="ＭＳ Ｐゴシック" charset="0"/>
                <a:sym typeface="Helvetica Neue" charset="0"/>
                <a:hlinkClick r:id="rId3"/>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http://cnx.org/content/m44422/latest/Figure_06_01_03.jpg</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Metabolism</a:t>
            </a:r>
          </a:p>
        </p:txBody>
      </p:sp>
      <p:pic>
        <p:nvPicPr>
          <p:cNvPr id="8" name="Picture 7" descr="appendiximage.jpg"/>
          <p:cNvPicPr>
            <a:picLocks noChangeAspect="1"/>
          </p:cNvPicPr>
          <p:nvPr/>
        </p:nvPicPr>
        <p:blipFill>
          <a:blip r:embed="rId6">
            <a:extLst>
              <a:ext uri="{b71cf6bf22de7dce855c082e53f161f5}">
                <a14:useLocalDpi xmlns:a14="http://schemas.microsoft.com/office/drawing/2010/main" xmlns="" val="0"/>
              </a:ext>
            </a:extLst>
          </a:blip>
          <a:stretch>
            <a:fillRect/>
          </a:stretch>
        </p:blipFill>
        <p:spPr>
          <a:xfrm>
            <a:off x="266700" y="533400"/>
            <a:ext cx="8610600" cy="2744628"/>
          </a:xfrm>
          <a:prstGeom prst="rect">
            <a:avLst/>
          </a:prstGeom>
        </p:spPr>
      </p:pic>
    </p:spTree>
    <p:extLst>
      <p:ext uri="{BB962C8B-B14F-4D97-AF65-F5344CB8AC3E}">
        <p14:creationId xmlns:p14="http://schemas.microsoft.com/office/powerpoint/2010/main" val="11782598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5400" dirty="0"/>
              <a:t>CARBOHYDRATES</a:t>
            </a:r>
          </a:p>
        </p:txBody>
      </p:sp>
    </p:spTree>
    <p:extLst>
      <p:ext uri="{BB962C8B-B14F-4D97-AF65-F5344CB8AC3E}">
        <p14:creationId xmlns:p14="http://schemas.microsoft.com/office/powerpoint/2010/main" val="24281227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ppendiximage.jpg"/>
          <p:cNvPicPr>
            <a:picLocks noChangeAspect="1"/>
          </p:cNvPicPr>
          <p:nvPr/>
        </p:nvPicPr>
        <p:blipFill rotWithShape="1">
          <a:blip r:embed="rId2">
            <a:extLst>
              <a:ext uri="{f8d5493cb668840c0b6e705593f11773}">
                <a14:useLocalDpi xmlns:a14="http://schemas.microsoft.com/office/drawing/2010/main" xmlns="" val="0"/>
              </a:ext>
            </a:extLst>
          </a:blip>
          <a:srcRect r="19459" b="6549"/>
          <a:stretch/>
        </p:blipFill>
        <p:spPr>
          <a:xfrm>
            <a:off x="0" y="-265028"/>
            <a:ext cx="9056287" cy="6665828"/>
          </a:xfrm>
          <a:prstGeom prst="rect">
            <a:avLst/>
          </a:prstGeom>
        </p:spPr>
      </p:pic>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4" name="Text Placeholder 3"/>
          <p:cNvSpPr>
            <a:spLocks noGrp="1"/>
          </p:cNvSpPr>
          <p:nvPr>
            <p:ph type="body" sz="quarter" idx="10"/>
          </p:nvPr>
        </p:nvSpPr>
        <p:spPr>
          <a:xfrm>
            <a:off x="0" y="283894"/>
            <a:ext cx="5791200" cy="794542"/>
          </a:xfrm>
        </p:spPr>
        <p:txBody>
          <a:bodyPr/>
          <a:lstStyle/>
          <a:p>
            <a:r>
              <a:rPr lang="en-US" sz="3200" dirty="0"/>
              <a:t>Carbohydrates</a:t>
            </a:r>
          </a:p>
          <a:p>
            <a:pPr lvl="1"/>
            <a:r>
              <a:rPr lang="en-US" sz="2000" dirty="0">
                <a:solidFill>
                  <a:schemeClr val="tx2"/>
                </a:solidFill>
              </a:rPr>
              <a:t>Carbohydrates are biological macromolecules that are further divided into three subtypes: monosaccharides, disaccharides, and polysaccharides</a:t>
            </a:r>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Tree>
    <p:extLst>
      <p:ext uri="{BB962C8B-B14F-4D97-AF65-F5344CB8AC3E}">
        <p14:creationId xmlns:p14="http://schemas.microsoft.com/office/powerpoint/2010/main" val="13982986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4713934"/>
            <a:ext cx="8534400" cy="1509065"/>
          </a:xfrm>
        </p:spPr>
        <p:txBody>
          <a:bodyPr/>
          <a:lstStyle/>
          <a:p>
            <a:r>
              <a:rPr lang="en-US" sz="2800" dirty="0"/>
              <a:t>Polysaccharides</a:t>
            </a:r>
          </a:p>
          <a:p>
            <a:pPr lvl="1"/>
            <a:r>
              <a:rPr lang="en-US" sz="1600" dirty="0">
                <a:solidFill>
                  <a:srgbClr val="FF0000"/>
                </a:solidFill>
              </a:rPr>
              <a:t>In cellulose, glucose monomers are linked in unbranched chains by β 1-4 glycosidic linkages. Because of the way the glucose subunits are joined, every glucose monomer is flipped relative to the next one resulting in a linear, fibrous structure.</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Carbohydrates. October 16, 2013." </a:t>
            </a:r>
            <a:r>
              <a:rPr lang="en-US" sz="800" dirty="0">
                <a:solidFill>
                  <a:srgbClr val="828282"/>
                </a:solidFill>
                <a:latin typeface="Arial" charset="0"/>
                <a:ea typeface="ＭＳ Ｐゴシック" charset="0"/>
                <a:sym typeface="Helvetica Neue" charset="0"/>
                <a:hlinkClick r:id="rId3"/>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http://cnx.org/content/m44400/latest/Figure_03_02_07.jpg</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b1ee4f9a7238cb4eaf4b5c94dcff5ed4}">
                <a14:useLocalDpi xmlns:a14="http://schemas.microsoft.com/office/drawing/2010/main" xmlns="" val="0"/>
              </a:ext>
            </a:extLst>
          </a:blip>
          <a:stretch>
            <a:fillRect/>
          </a:stretch>
        </p:blipFill>
        <p:spPr>
          <a:xfrm>
            <a:off x="1011836" y="533400"/>
            <a:ext cx="6626921" cy="4042422"/>
          </a:xfrm>
          <a:prstGeom prst="rect">
            <a:avLst/>
          </a:prstGeom>
        </p:spPr>
      </p:pic>
    </p:spTree>
    <p:extLst>
      <p:ext uri="{BB962C8B-B14F-4D97-AF65-F5344CB8AC3E}">
        <p14:creationId xmlns:p14="http://schemas.microsoft.com/office/powerpoint/2010/main" val="1398298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62400" y="1477108"/>
            <a:ext cx="4876800" cy="4847492"/>
          </a:xfrm>
        </p:spPr>
        <p:txBody>
          <a:bodyPr/>
          <a:lstStyle/>
          <a:p>
            <a:r>
              <a:rPr lang="en-US" sz="2800" dirty="0"/>
              <a:t>Disaccharides</a:t>
            </a:r>
          </a:p>
          <a:p>
            <a:endParaRPr lang="en-US" sz="3600" dirty="0"/>
          </a:p>
          <a:p>
            <a:pPr lvl="1"/>
            <a:r>
              <a:rPr lang="en-US" sz="2000" dirty="0">
                <a:solidFill>
                  <a:schemeClr val="tx2"/>
                </a:solidFill>
              </a:rPr>
              <a:t>Sucrose is formed when a monomer of glucose and a monomer of fructose are joined in a dehydration reaction to form a glycosidic bond. </a:t>
            </a:r>
          </a:p>
          <a:p>
            <a:pPr lvl="1"/>
            <a:endParaRPr lang="en-US" sz="1600" dirty="0"/>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Carbohydrates. October 16, 2013." </a:t>
            </a:r>
            <a:r>
              <a:rPr lang="en-US" sz="800" dirty="0">
                <a:solidFill>
                  <a:srgbClr val="828282"/>
                </a:solidFill>
                <a:latin typeface="Arial" charset="0"/>
                <a:ea typeface="ＭＳ Ｐゴシック" charset="0"/>
                <a:sym typeface="Helvetica Neue" charset="0"/>
                <a:hlinkClick r:id="rId3"/>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http://cnx.org/content/m44400/latest/Figure_03_02_04.jpg</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b3e9d1e811e18aef841fa5d055fca1ac}">
                <a14:useLocalDpi xmlns:a14="http://schemas.microsoft.com/office/drawing/2010/main" xmlns="" val="0"/>
              </a:ext>
            </a:extLst>
          </a:blip>
          <a:stretch>
            <a:fillRect/>
          </a:stretch>
        </p:blipFill>
        <p:spPr>
          <a:xfrm>
            <a:off x="190500" y="1371728"/>
            <a:ext cx="3376598" cy="3670215"/>
          </a:xfrm>
          <a:prstGeom prst="rect">
            <a:avLst/>
          </a:prstGeom>
        </p:spPr>
      </p:pic>
    </p:spTree>
    <p:extLst>
      <p:ext uri="{BB962C8B-B14F-4D97-AF65-F5344CB8AC3E}">
        <p14:creationId xmlns:p14="http://schemas.microsoft.com/office/powerpoint/2010/main" val="1398298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54880" y="1406769"/>
            <a:ext cx="4236720" cy="4680830"/>
          </a:xfrm>
        </p:spPr>
        <p:txBody>
          <a:bodyPr/>
          <a:lstStyle/>
          <a:p>
            <a:r>
              <a:rPr lang="en-US" sz="2800" dirty="0"/>
              <a:t>Monosaccharides</a:t>
            </a:r>
          </a:p>
          <a:p>
            <a:pPr lvl="1"/>
            <a:r>
              <a:rPr lang="en-US" sz="1800" dirty="0">
                <a:solidFill>
                  <a:schemeClr val="tx2"/>
                </a:solidFill>
              </a:rPr>
              <a:t>Monosaccharides are classified based on the position of their carbonyl group and the number of carbons in the backbone. </a:t>
            </a:r>
          </a:p>
          <a:p>
            <a:pPr lvl="1"/>
            <a:endParaRPr lang="en-US" sz="1800" dirty="0">
              <a:solidFill>
                <a:schemeClr val="tx2"/>
              </a:solidFill>
            </a:endParaRPr>
          </a:p>
          <a:p>
            <a:pPr lvl="1"/>
            <a:r>
              <a:rPr lang="en-US" sz="1800" dirty="0">
                <a:solidFill>
                  <a:schemeClr val="tx2"/>
                </a:solidFill>
              </a:rPr>
              <a:t>Trioses, pentoses, and hexoses have three, five, and six carbon backbones, respectively.</a:t>
            </a:r>
          </a:p>
        </p:txBody>
      </p:sp>
      <p:sp>
        <p:nvSpPr>
          <p:cNvPr id="5" name="Rectangle 4"/>
          <p:cNvSpPr>
            <a:spLocks/>
          </p:cNvSpPr>
          <p:nvPr/>
        </p:nvSpPr>
        <p:spPr bwMode="auto">
          <a:xfrm>
            <a:off x="0" y="6400800"/>
            <a:ext cx="9144000" cy="469900"/>
          </a:xfrm>
          <a:prstGeom prst="rect">
            <a:avLst/>
          </a:prstGeom>
          <a:solidFill>
            <a:srgbClr val="F6F6F6"/>
          </a:solidFill>
          <a:ln>
            <a:noFill/>
          </a:ln>
          <a:extLst>
            <a:ext uri="{91240B29-F687-4f45-9708-019B960494DF}">
              <a14:hiddenLine xmlns:a14="http://schemas.microsoft.com/office/drawing/2010/main" xmlns="" w="3175">
                <a:solidFill>
                  <a:srgbClr val="D7D7D7"/>
                </a:solidFill>
                <a:miter lim="800000"/>
                <a:headEnd/>
                <a:tailEnd/>
              </a14:hiddenLine>
            </a:ext>
          </a:extLst>
        </p:spPr>
        <p:txBody>
          <a:bodyPr lIns="0" tIns="0" rIns="0" bIns="0"/>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538913"/>
            <a:ext cx="1422400"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 name="Rectangle 8"/>
          <p:cNvSpPr>
            <a:spLocks/>
          </p:cNvSpPr>
          <p:nvPr/>
        </p:nvSpPr>
        <p:spPr bwMode="auto">
          <a:xfrm>
            <a:off x="0" y="6815"/>
            <a:ext cx="9144000" cy="317500"/>
          </a:xfrm>
          <a:prstGeom prst="rect">
            <a:avLst/>
          </a:prstGeom>
          <a:solidFill>
            <a:srgbClr val="F0F0F0"/>
          </a:solidFill>
          <a:ln>
            <a:noFill/>
          </a:ln>
          <a:extLst>
            <a:ext uri="{91240B29-F687-4f45-9708-019B960494DF}">
              <a14:hiddenLine xmlns:a14="http://schemas.microsoft.com/office/drawing/2010/main" xmlns="" w="12700" cap="flat">
                <a:solidFill>
                  <a:srgbClr val="D7D7D7"/>
                </a:solidFill>
                <a:miter lim="800000"/>
                <a:headEnd type="none" w="med" len="med"/>
                <a:tailEnd type="none" w="med" len="med"/>
              </a14:hiddenLine>
            </a:ext>
          </a:extLst>
        </p:spPr>
        <p:txBody>
          <a:bodyPr lIns="0" tIns="0" rIns="0" bIns="0"/>
          <a:lstStyle/>
          <a:p>
            <a:endParaRPr lang="en-US"/>
          </a:p>
        </p:txBody>
      </p:sp>
      <p:sp>
        <p:nvSpPr>
          <p:cNvPr id="11" name="Line 5"/>
          <p:cNvSpPr>
            <a:spLocks noChangeShapeType="1"/>
          </p:cNvSpPr>
          <p:nvPr/>
        </p:nvSpPr>
        <p:spPr bwMode="auto">
          <a:xfrm>
            <a:off x="3046413" y="11113"/>
            <a:ext cx="3049587" cy="0"/>
          </a:xfrm>
          <a:prstGeom prst="line">
            <a:avLst/>
          </a:prstGeom>
          <a:noFill/>
          <a:ln w="38100">
            <a:solidFill>
              <a:srgbClr val="228CBC"/>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2" name="Line 6"/>
          <p:cNvSpPr>
            <a:spLocks noChangeShapeType="1"/>
          </p:cNvSpPr>
          <p:nvPr/>
        </p:nvSpPr>
        <p:spPr bwMode="auto">
          <a:xfrm>
            <a:off x="0" y="11113"/>
            <a:ext cx="3048000" cy="0"/>
          </a:xfrm>
          <a:prstGeom prst="line">
            <a:avLst/>
          </a:prstGeom>
          <a:noFill/>
          <a:ln w="38100">
            <a:solidFill>
              <a:srgbClr val="FDB620"/>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3" name="Line 7"/>
          <p:cNvSpPr>
            <a:spLocks noChangeShapeType="1"/>
          </p:cNvSpPr>
          <p:nvPr/>
        </p:nvSpPr>
        <p:spPr bwMode="auto">
          <a:xfrm>
            <a:off x="6094413" y="11113"/>
            <a:ext cx="3049587" cy="0"/>
          </a:xfrm>
          <a:prstGeom prst="line">
            <a:avLst/>
          </a:prstGeom>
          <a:noFill/>
          <a:ln w="38100">
            <a:solidFill>
              <a:srgbClr val="7BBB45"/>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16" name="Rectangle 8"/>
          <p:cNvSpPr>
            <a:spLocks/>
          </p:cNvSpPr>
          <p:nvPr/>
        </p:nvSpPr>
        <p:spPr bwMode="auto">
          <a:xfrm>
            <a:off x="3962400" y="6477000"/>
            <a:ext cx="51054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dirty="0">
                <a:solidFill>
                  <a:srgbClr val="828282"/>
                </a:solidFill>
                <a:latin typeface="Arial" charset="0"/>
                <a:ea typeface="ＭＳ Ｐゴシック" charset="0"/>
                <a:sym typeface="Helvetica Neue" charset="0"/>
              </a:rPr>
              <a:t>Free to share, print, make copies and changes. Get yours at </a:t>
            </a:r>
            <a:r>
              <a:rPr lang="en-US" sz="800" dirty="0" err="1">
                <a:solidFill>
                  <a:srgbClr val="828282"/>
                </a:solidFill>
                <a:latin typeface="Arial" charset="0"/>
                <a:ea typeface="ＭＳ Ｐゴシック" charset="0"/>
                <a:sym typeface="Helvetica Neue" charset="0"/>
              </a:rPr>
              <a:t>www.boundless.com</a:t>
            </a:r>
            <a:endParaRPr lang="en-US" sz="800" dirty="0">
              <a:solidFill>
                <a:srgbClr val="828282"/>
              </a:solidFill>
              <a:latin typeface="Arial" charset="0"/>
              <a:ea typeface="ＭＳ Ｐゴシック" charset="0"/>
              <a:sym typeface="Helvetica Neue" charset="0"/>
            </a:endParaRPr>
          </a:p>
        </p:txBody>
      </p:sp>
      <p:sp>
        <p:nvSpPr>
          <p:cNvPr id="17" name="Rectangle 10"/>
          <p:cNvSpPr>
            <a:spLocks/>
          </p:cNvSpPr>
          <p:nvPr/>
        </p:nvSpPr>
        <p:spPr bwMode="auto">
          <a:xfrm>
            <a:off x="1676400" y="6629400"/>
            <a:ext cx="7391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r"/>
            <a:r>
              <a:rPr lang="en-US" sz="800" i="1" dirty="0">
                <a:solidFill>
                  <a:srgbClr val="828282"/>
                </a:solidFill>
                <a:latin typeface="Arial" charset="0"/>
                <a:ea typeface="ＭＳ Ｐゴシック" charset="0"/>
                <a:sym typeface="Helvetica Neue" charset="0"/>
              </a:rPr>
              <a:t>OpenStax CNX.</a:t>
            </a:r>
            <a:r>
              <a:rPr lang="en-US" sz="800" dirty="0">
                <a:solidFill>
                  <a:srgbClr val="828282"/>
                </a:solidFill>
                <a:latin typeface="Arial" charset="0"/>
                <a:ea typeface="ＭＳ Ｐゴシック" charset="0"/>
                <a:sym typeface="Helvetica Neue" charset="0"/>
              </a:rPr>
              <a:t> "OpenStax College, Carbohydrates. October 16, 2013." </a:t>
            </a:r>
            <a:r>
              <a:rPr lang="en-US" sz="800" dirty="0">
                <a:solidFill>
                  <a:srgbClr val="828282"/>
                </a:solidFill>
                <a:latin typeface="Arial" charset="0"/>
                <a:ea typeface="ＭＳ Ｐゴシック" charset="0"/>
                <a:sym typeface="Helvetica Neue" charset="0"/>
                <a:hlinkClick r:id="rId3"/>
              </a:rPr>
              <a:t>CC BY 3.0</a:t>
            </a:r>
            <a:r>
              <a:rPr lang="en-US" sz="800" dirty="0">
                <a:solidFill>
                  <a:srgbClr val="828282"/>
                </a:solidFill>
                <a:latin typeface="Arial" charset="0"/>
                <a:ea typeface="ＭＳ Ｐゴシック" charset="0"/>
                <a:sym typeface="Helvetica Neue" charset="0"/>
              </a:rPr>
              <a:t> </a:t>
            </a:r>
            <a:r>
              <a:rPr lang="en-US" sz="800" dirty="0">
                <a:solidFill>
                  <a:srgbClr val="828282"/>
                </a:solidFill>
                <a:latin typeface="Arial" charset="0"/>
                <a:ea typeface="ＭＳ Ｐゴシック" charset="0"/>
                <a:sym typeface="Helvetica Neue" charset="0"/>
                <a:hlinkClick r:id="rId4"/>
              </a:rPr>
              <a:t>http://cnx.org/content/m44400/latest/Figure_03_02_01.jpg</a:t>
            </a:r>
            <a:r>
              <a:rPr lang="en-US" sz="800" dirty="0">
                <a:solidFill>
                  <a:srgbClr val="828282"/>
                </a:solidFill>
                <a:latin typeface="Arial" charset="0"/>
                <a:ea typeface="ＭＳ Ｐゴシック" charset="0"/>
                <a:sym typeface="Helvetica Neue" charset="0"/>
              </a:rPr>
              <a:t> </a:t>
            </a:r>
            <a:r>
              <a:rPr lang="en-US" sz="800" u="sng" dirty="0">
                <a:solidFill>
                  <a:srgbClr val="FFFFFF"/>
                </a:solidFill>
                <a:latin typeface="Arial"/>
                <a:ea typeface="ＭＳ Ｐゴシック" charset="0"/>
                <a:cs typeface="Arial"/>
                <a:sym typeface="Helvetica Neue" charset="0"/>
                <a:hlinkClick r:id="rId5"/>
              </a:rPr>
              <a:t>View on Boundless.com</a:t>
            </a:r>
            <a:endParaRPr lang="en-US" sz="800" u="sng" dirty="0">
              <a:solidFill>
                <a:srgbClr val="FFFFFF"/>
              </a:solidFill>
              <a:latin typeface="Arial"/>
              <a:ea typeface="ＭＳ Ｐゴシック" charset="0"/>
              <a:cs typeface="Arial"/>
              <a:sym typeface="Helvetica Neue" charset="0"/>
            </a:endParaRPr>
          </a:p>
        </p:txBody>
      </p:sp>
      <p:sp>
        <p:nvSpPr>
          <p:cNvPr id="14" name="Rectangle 11"/>
          <p:cNvSpPr>
            <a:spLocks/>
          </p:cNvSpPr>
          <p:nvPr/>
        </p:nvSpPr>
        <p:spPr bwMode="auto">
          <a:xfrm>
            <a:off x="190500" y="83015"/>
            <a:ext cx="8801100" cy="14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a:r>
              <a:rPr lang="en-US" sz="1000" dirty="0">
                <a:solidFill>
                  <a:srgbClr val="828282"/>
                </a:solidFill>
                <a:latin typeface="Helvetica Neue Light" charset="0"/>
                <a:ea typeface="ＭＳ Ｐゴシック" charset="0"/>
                <a:cs typeface="Helvetica Neue Light" charset="0"/>
                <a:sym typeface="Helvetica Neue Light" charset="0"/>
              </a:rPr>
              <a:t>Biological Macromolecules</a:t>
            </a:r>
          </a:p>
        </p:txBody>
      </p:sp>
      <p:pic>
        <p:nvPicPr>
          <p:cNvPr id="8" name="Picture 7" descr="appendiximage.jpg"/>
          <p:cNvPicPr>
            <a:picLocks noChangeAspect="1"/>
          </p:cNvPicPr>
          <p:nvPr/>
        </p:nvPicPr>
        <p:blipFill>
          <a:blip r:embed="rId6">
            <a:extLst>
              <a:ext uri="{c2001250ed1c9bbb1b3637d234873679}">
                <a14:useLocalDpi xmlns:a14="http://schemas.microsoft.com/office/drawing/2010/main" xmlns="" val="0"/>
              </a:ext>
            </a:extLst>
          </a:blip>
          <a:stretch>
            <a:fillRect/>
          </a:stretch>
        </p:blipFill>
        <p:spPr>
          <a:xfrm>
            <a:off x="38100" y="0"/>
            <a:ext cx="4497025" cy="6054120"/>
          </a:xfrm>
          <a:prstGeom prst="rect">
            <a:avLst/>
          </a:prstGeom>
        </p:spPr>
      </p:pic>
    </p:spTree>
    <p:extLst>
      <p:ext uri="{BB962C8B-B14F-4D97-AF65-F5344CB8AC3E}">
        <p14:creationId xmlns:p14="http://schemas.microsoft.com/office/powerpoint/2010/main" val="139829866"/>
      </p:ext>
    </p:extLst>
  </p:cSld>
  <p:clrMapOvr>
    <a:masterClrMapping/>
  </p:clrMapOvr>
  <p:transition/>
</p:sld>
</file>

<file path=ppt/theme/theme1.xml><?xml version="1.0" encoding="utf-8"?>
<a:theme xmlns:a="http://schemas.openxmlformats.org/drawingml/2006/main" name="Boundless_Theme">
  <a:themeElements>
    <a:clrScheme name="Boundless">
      <a:dk1>
        <a:srgbClr val="FFFFFF"/>
      </a:dk1>
      <a:lt1>
        <a:srgbClr val="FFFFFF"/>
      </a:lt1>
      <a:dk2>
        <a:srgbClr val="000000"/>
      </a:dk2>
      <a:lt2>
        <a:srgbClr val="808080"/>
      </a:lt2>
      <a:accent1>
        <a:srgbClr val="2E2E2E"/>
      </a:accent1>
      <a:accent2>
        <a:srgbClr val="7BBB45"/>
      </a:accent2>
      <a:accent3>
        <a:srgbClr val="353535"/>
      </a:accent3>
      <a:accent4>
        <a:srgbClr val="2C2C2C"/>
      </a:accent4>
      <a:accent5>
        <a:srgbClr val="ADADAD"/>
      </a:accent5>
      <a:accent6>
        <a:srgbClr val="FEB720"/>
      </a:accent6>
      <a:hlink>
        <a:srgbClr val="228DBC"/>
      </a:hlink>
      <a:folHlink>
        <a:srgbClr val="228DB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algn="ctr" blurRad="63500" dir="2700000" dist="38099"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Chapter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2207</TotalTime>
  <Words>1803</Words>
  <Application>Microsoft Office PowerPoint</Application>
  <PresentationFormat>On-screen Show (4:3)</PresentationFormat>
  <Paragraphs>113</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Calibri</vt:lpstr>
      <vt:lpstr>Helvetica Neue</vt:lpstr>
      <vt:lpstr>Helvetica Neue Light</vt:lpstr>
      <vt:lpstr>ヒラギノ角ゴ ProN W6</vt:lpstr>
      <vt:lpstr>Boundless_Theme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Boundless Study Slides</dc:title>
  <dc:creator>Boundless</dc:creator>
  <cp:lastModifiedBy>Elizabeth Wynn</cp:lastModifiedBy>
  <cp:revision>9</cp:revision>
  <dcterms:created xsi:type="dcterms:W3CDTF">2013-10-07T14:37:03Z</dcterms:created>
  <dcterms:modified xsi:type="dcterms:W3CDTF">2016-11-08T22:47:24Z</dcterms:modified>
</cp:coreProperties>
</file>