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61" r:id="rId4"/>
    <p:sldId id="264" r:id="rId5"/>
    <p:sldId id="263" r:id="rId6"/>
    <p:sldId id="265" r:id="rId7"/>
    <p:sldId id="257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1E727-1A69-4938-B590-DF2A80B5D6AF}" type="datetimeFigureOut">
              <a:rPr lang="en-US" smtClean="0"/>
              <a:t>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004D-40B5-4AAB-9CA8-A562CEEBA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9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0300319-06A3-4F62-8C3F-661390A3CA76}" type="slidenum">
              <a:rPr lang="en-GB" altLang="en-US" sz="1200" smtClean="0">
                <a:latin typeface="Arial" panose="020B0604020202020204" pitchFamily="34" charset="0"/>
              </a:rPr>
              <a:pPr/>
              <a:t>3</a:t>
            </a:fld>
            <a:endParaRPr lang="en-GB" altLang="en-US" sz="1200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8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D7F52F5-A943-4338-921B-05E0673D3FB6}" type="slidenum">
              <a:rPr lang="en-GB" altLang="en-US" sz="1200" smtClean="0">
                <a:latin typeface="Arial" panose="020B0604020202020204" pitchFamily="34" charset="0"/>
              </a:rPr>
              <a:pPr/>
              <a:t>5</a:t>
            </a:fld>
            <a:endParaRPr lang="en-GB" altLang="en-US" sz="1200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9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D7F52F5-A943-4338-921B-05E0673D3FB6}" type="slidenum">
              <a:rPr lang="en-GB" altLang="en-US" sz="1200" smtClean="0">
                <a:latin typeface="Arial" panose="020B0604020202020204" pitchFamily="34" charset="0"/>
              </a:rPr>
              <a:pPr/>
              <a:t>6</a:t>
            </a:fld>
            <a:endParaRPr lang="en-GB" altLang="en-US" sz="1200" smtClean="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1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</a:t>
            </a:r>
            <a:br>
              <a:rPr lang="en-US" dirty="0" smtClean="0"/>
            </a:br>
            <a:r>
              <a:rPr lang="en-US" dirty="0" smtClean="0"/>
              <a:t>incomplete and co- dominance +</a:t>
            </a:r>
            <a:br>
              <a:rPr lang="en-US" dirty="0" smtClean="0"/>
            </a:br>
            <a:r>
              <a:rPr lang="en-US" dirty="0"/>
              <a:t>D</a:t>
            </a:r>
            <a:r>
              <a:rPr lang="en-US" dirty="0" smtClean="0"/>
              <a:t>ihybrid Crosses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Punnett Square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homozygous dominant mother (RR) is crossed with a homozygous recessive father (</a:t>
            </a:r>
            <a:r>
              <a:rPr lang="en-US" dirty="0" err="1" smtClean="0"/>
              <a:t>rr</a:t>
            </a:r>
            <a:r>
              <a:rPr lang="en-US" dirty="0" smtClean="0"/>
              <a:t>). Please complete a Punnett Square to determine the probability of the offspring inheriting a round chin.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604" y="18586"/>
            <a:ext cx="8385175" cy="114935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Incomplete dominance</a:t>
            </a:r>
            <a:endParaRPr lang="en-AU" altLang="en-US" dirty="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09813" y="1143000"/>
            <a:ext cx="8007350" cy="954088"/>
          </a:xfrm>
        </p:spPr>
        <p:txBody>
          <a:bodyPr/>
          <a:lstStyle/>
          <a:p>
            <a:pPr eaLnBrk="1" hangingPunct="1"/>
            <a:r>
              <a:rPr lang="en-AU" altLang="en-US" sz="2800" b="1" dirty="0" smtClean="0">
                <a:solidFill>
                  <a:srgbClr val="000000"/>
                </a:solidFill>
              </a:rPr>
              <a:t>Some </a:t>
            </a:r>
            <a:r>
              <a:rPr lang="en-AU" altLang="en-US" sz="2800" b="1" dirty="0">
                <a:solidFill>
                  <a:srgbClr val="000000"/>
                </a:solidFill>
              </a:rPr>
              <a:t>traits are </a:t>
            </a:r>
            <a:r>
              <a:rPr lang="en-AU" altLang="en-US" sz="2800" b="1" dirty="0" smtClean="0">
                <a:solidFill>
                  <a:srgbClr val="000000"/>
                </a:solidFill>
              </a:rPr>
              <a:t>dominant or recessive, other traits occupy incomplete dominance. </a:t>
            </a:r>
            <a:endParaRPr lang="en-AU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7" y="2292351"/>
            <a:ext cx="69056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2931" y="2621337"/>
            <a:ext cx="3488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occurs </a:t>
            </a:r>
            <a:r>
              <a:rPr lang="en-US" dirty="0" smtClean="0"/>
              <a:t>when a heterozygous dominant genotype codes fo</a:t>
            </a:r>
            <a:r>
              <a:rPr lang="en-US" dirty="0" smtClean="0"/>
              <a:t>r an “intermediary” phenotype.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 Rr= pink flowers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48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03591"/>
            <a:ext cx="8534400" cy="1507067"/>
          </a:xfrm>
        </p:spPr>
        <p:txBody>
          <a:bodyPr/>
          <a:lstStyle/>
          <a:p>
            <a:r>
              <a:rPr lang="en-US" dirty="0" smtClean="0"/>
              <a:t>Other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92624"/>
            <a:ext cx="1523411" cy="15640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Eye Color</a:t>
            </a:r>
          </a:p>
          <a:p>
            <a:r>
              <a:rPr lang="en-US" dirty="0" smtClean="0"/>
              <a:t>Hair Color</a:t>
            </a:r>
          </a:p>
          <a:p>
            <a:r>
              <a:rPr lang="en-US" dirty="0" smtClean="0"/>
              <a:t>Skin Color</a:t>
            </a:r>
          </a:p>
          <a:p>
            <a:r>
              <a:rPr lang="en-US" dirty="0" smtClean="0"/>
              <a:t>Hair Texture</a:t>
            </a:r>
          </a:p>
          <a:p>
            <a:r>
              <a:rPr lang="en-US" dirty="0" smtClean="0"/>
              <a:t>Height</a:t>
            </a:r>
            <a:endParaRPr lang="en-US" dirty="0"/>
          </a:p>
        </p:txBody>
      </p:sp>
      <p:pic>
        <p:nvPicPr>
          <p:cNvPr id="4" name="Picture 5" descr="1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3" y="4330880"/>
            <a:ext cx="3261805" cy="216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22" y="223730"/>
            <a:ext cx="4097850" cy="5665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72" y="1220016"/>
            <a:ext cx="56197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0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1" y="1981200"/>
            <a:ext cx="377666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1" y="381001"/>
            <a:ext cx="8385175" cy="1431925"/>
          </a:xfrm>
        </p:spPr>
        <p:txBody>
          <a:bodyPr/>
          <a:lstStyle/>
          <a:p>
            <a:pPr eaLnBrk="1" hangingPunct="1"/>
            <a:r>
              <a:rPr lang="en-US" altLang="en-US" smtClean="0"/>
              <a:t>Co- dominance</a:t>
            </a:r>
            <a:endParaRPr lang="en-AU" altLang="en-US" smtClean="0"/>
          </a:p>
        </p:txBody>
      </p:sp>
      <p:sp>
        <p:nvSpPr>
          <p:cNvPr id="2765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248401" y="1643063"/>
            <a:ext cx="3679825" cy="4597400"/>
          </a:xfrm>
        </p:spPr>
        <p:txBody>
          <a:bodyPr>
            <a:normAutofit/>
          </a:bodyPr>
          <a:lstStyle/>
          <a:p>
            <a:pPr eaLnBrk="1" hangingPunct="1"/>
            <a:r>
              <a:rPr lang="en-AU" altLang="en-US" b="1" dirty="0" smtClean="0">
                <a:solidFill>
                  <a:srgbClr val="000000"/>
                </a:solidFill>
              </a:rPr>
              <a:t>When two alleles are dominant in the genotype, and present in the </a:t>
            </a:r>
            <a:r>
              <a:rPr lang="en-AU" altLang="en-US" b="1" dirty="0" smtClean="0">
                <a:solidFill>
                  <a:srgbClr val="000000"/>
                </a:solidFill>
              </a:rPr>
              <a:t>phenotype</a:t>
            </a:r>
          </a:p>
          <a:p>
            <a:pPr eaLnBrk="1" hangingPunct="1"/>
            <a:r>
              <a:rPr lang="en-AU" altLang="en-US" sz="2400" b="1" dirty="0" smtClean="0">
                <a:solidFill>
                  <a:srgbClr val="000000"/>
                </a:solidFill>
              </a:rPr>
              <a:t>Both phenotypes exist together, one is not more dominant than the other. </a:t>
            </a:r>
            <a:endParaRPr lang="en-AU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43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9743" y="0"/>
            <a:ext cx="3002279" cy="1431925"/>
          </a:xfrm>
        </p:spPr>
        <p:txBody>
          <a:bodyPr/>
          <a:lstStyle/>
          <a:p>
            <a:pPr eaLnBrk="1" hangingPunct="1"/>
            <a:r>
              <a:rPr lang="en-AU" altLang="en-US" dirty="0" smtClean="0"/>
              <a:t>Examples</a:t>
            </a:r>
          </a:p>
        </p:txBody>
      </p:sp>
      <p:pic>
        <p:nvPicPr>
          <p:cNvPr id="1026" name="Picture 2" descr="Image result for codominant blood ty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1" t="24367" r="701" b="16585"/>
          <a:stretch/>
        </p:blipFill>
        <p:spPr bwMode="auto">
          <a:xfrm>
            <a:off x="378823" y="1172800"/>
            <a:ext cx="3827417" cy="40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dominant tra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78" y="347572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dominant tra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03" y="2911474"/>
            <a:ext cx="5073362" cy="378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498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Dihybrid Crosses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80036"/>
            <a:ext cx="8305800" cy="43726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Sometimes you will be asked to examine two traits.</a:t>
            </a:r>
          </a:p>
          <a:p>
            <a:pPr lvl="1">
              <a:defRPr/>
            </a:pPr>
            <a:r>
              <a:rPr lang="en-US" b="1" dirty="0"/>
              <a:t>Dihybrid crosses</a:t>
            </a:r>
            <a:r>
              <a:rPr lang="en-US" dirty="0"/>
              <a:t> examine the inheritance of two different traits that are sometimes linked </a:t>
            </a:r>
            <a:r>
              <a:rPr lang="en-US" dirty="0" smtClean="0"/>
              <a:t>together</a:t>
            </a:r>
          </a:p>
          <a:p>
            <a:pPr lvl="1">
              <a:defRPr/>
            </a:pPr>
            <a:r>
              <a:rPr lang="en-US" dirty="0" smtClean="0"/>
              <a:t>In this example, Texture and Color are inherently linked together, produces a variety of phenotypic possibilities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b="1" dirty="0"/>
          </a:p>
        </p:txBody>
      </p:sp>
      <p:pic>
        <p:nvPicPr>
          <p:cNvPr id="19460" name="Picture 5" descr="Image result for dihybrid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32" y="2698749"/>
            <a:ext cx="450056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66647" y="217488"/>
            <a:ext cx="8534400" cy="1507067"/>
          </a:xfrm>
        </p:spPr>
        <p:txBody>
          <a:bodyPr/>
          <a:lstStyle/>
          <a:p>
            <a:r>
              <a:rPr lang="en-US" altLang="en-US" dirty="0" smtClean="0"/>
              <a:t>Dihybrid Cross – How do you fill it 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9726"/>
            <a:ext cx="8305800" cy="46593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800" dirty="0"/>
              <a:t>Step 1: </a:t>
            </a:r>
            <a:r>
              <a:rPr lang="en-US" dirty="0"/>
              <a:t>Figure out the parent’s genotypes: </a:t>
            </a:r>
            <a:r>
              <a:rPr lang="en-US" dirty="0" err="1"/>
              <a:t>RrYy</a:t>
            </a:r>
            <a:r>
              <a:rPr lang="en-US" dirty="0"/>
              <a:t> X </a:t>
            </a:r>
            <a:r>
              <a:rPr lang="en-US" dirty="0" err="1"/>
              <a:t>rryy</a:t>
            </a:r>
            <a:endParaRPr lang="en-US" dirty="0"/>
          </a:p>
          <a:p>
            <a:pPr marL="0" indent="0">
              <a:buNone/>
              <a:defRPr/>
            </a:pPr>
            <a:r>
              <a:rPr lang="en-US" sz="2800" dirty="0"/>
              <a:t>Step 2: </a:t>
            </a:r>
            <a:r>
              <a:rPr lang="en-US" dirty="0"/>
              <a:t>Figure out possible gametes</a:t>
            </a:r>
            <a:endParaRPr lang="en-US" sz="2800" dirty="0"/>
          </a:p>
          <a:p>
            <a:pPr lvl="1">
              <a:defRPr/>
            </a:pPr>
            <a:r>
              <a:rPr lang="en-US" sz="2000" dirty="0"/>
              <a:t>Use FOIL method to determine what letters go in each box</a:t>
            </a:r>
          </a:p>
          <a:p>
            <a:pPr>
              <a:defRPr/>
            </a:pPr>
            <a:r>
              <a:rPr lang="en-US" sz="2800" dirty="0"/>
              <a:t>MOM </a:t>
            </a:r>
            <a:r>
              <a:rPr lang="en-US" dirty="0"/>
              <a:t>(axis 1)  </a:t>
            </a:r>
            <a:r>
              <a:rPr lang="en-US" sz="2800" dirty="0"/>
              <a:t>Dad= </a:t>
            </a:r>
            <a:r>
              <a:rPr lang="en-US" dirty="0"/>
              <a:t>(Axis 2)</a:t>
            </a:r>
          </a:p>
          <a:p>
            <a:pPr lvl="1">
              <a:defRPr/>
            </a:pPr>
            <a:r>
              <a:rPr lang="en-US" dirty="0"/>
              <a:t>RY		</a:t>
            </a:r>
            <a:r>
              <a:rPr lang="en-US" dirty="0" smtClean="0"/>
              <a:t>                       -</a:t>
            </a:r>
            <a:r>
              <a:rPr lang="en-US" dirty="0" err="1"/>
              <a:t>ry</a:t>
            </a:r>
            <a:endParaRPr lang="en-US" dirty="0"/>
          </a:p>
          <a:p>
            <a:pPr lvl="1">
              <a:defRPr/>
            </a:pPr>
            <a:r>
              <a:rPr lang="en-US" dirty="0"/>
              <a:t>Ry		</a:t>
            </a:r>
            <a:r>
              <a:rPr lang="en-US" dirty="0" smtClean="0"/>
              <a:t>                       -</a:t>
            </a:r>
            <a:r>
              <a:rPr lang="en-US" dirty="0" err="1"/>
              <a:t>ry</a:t>
            </a:r>
            <a:endParaRPr lang="en-US" dirty="0"/>
          </a:p>
          <a:p>
            <a:pPr lvl="1">
              <a:defRPr/>
            </a:pPr>
            <a:r>
              <a:rPr lang="en-US" dirty="0" err="1"/>
              <a:t>rY</a:t>
            </a:r>
            <a:r>
              <a:rPr lang="en-US" dirty="0"/>
              <a:t>		</a:t>
            </a:r>
            <a:r>
              <a:rPr lang="en-US" dirty="0" smtClean="0"/>
              <a:t>                       -</a:t>
            </a:r>
            <a:r>
              <a:rPr lang="en-US" dirty="0" err="1"/>
              <a:t>ry</a:t>
            </a:r>
            <a:endParaRPr lang="en-US" dirty="0"/>
          </a:p>
          <a:p>
            <a:pPr lvl="1">
              <a:defRPr/>
            </a:pPr>
            <a:r>
              <a:rPr lang="en-US" dirty="0" err="1"/>
              <a:t>ry</a:t>
            </a:r>
            <a:r>
              <a:rPr lang="en-US" dirty="0"/>
              <a:t>		</a:t>
            </a:r>
            <a:r>
              <a:rPr lang="en-US" dirty="0" smtClean="0"/>
              <a:t>                       -</a:t>
            </a:r>
            <a:r>
              <a:rPr lang="en-US" dirty="0" err="1"/>
              <a:t>ry</a:t>
            </a:r>
            <a:endParaRPr lang="en-US" dirty="0"/>
          </a:p>
          <a:p>
            <a:pPr lvl="1"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altLang="en-US" sz="2800" dirty="0"/>
              <a:t>Step 3: Fill in the corresponding </a:t>
            </a:r>
          </a:p>
          <a:p>
            <a:pPr marL="0" indent="0">
              <a:buNone/>
              <a:defRPr/>
            </a:pPr>
            <a:r>
              <a:rPr lang="en-US" altLang="en-US" sz="2800" dirty="0"/>
              <a:t>boxes</a:t>
            </a:r>
          </a:p>
        </p:txBody>
      </p:sp>
      <p:pic>
        <p:nvPicPr>
          <p:cNvPr id="20484" name="Picture 2" descr="Image result for dihybrid cross f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346451"/>
            <a:ext cx="2640013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0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96829" y="236009"/>
            <a:ext cx="8534400" cy="1507067"/>
          </a:xfrm>
        </p:spPr>
        <p:txBody>
          <a:bodyPr/>
          <a:lstStyle/>
          <a:p>
            <a:r>
              <a:rPr lang="en-US" altLang="en-US" dirty="0" smtClean="0"/>
              <a:t>Practice: Both parents homozygous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1"/>
          </p:nvPr>
        </p:nvSpPr>
        <p:spPr>
          <a:xfrm>
            <a:off x="555171" y="1743076"/>
            <a:ext cx="4852852" cy="2665413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Parents = </a:t>
            </a:r>
            <a:r>
              <a:rPr lang="en-US" altLang="en-US" b="1" dirty="0" err="1" smtClean="0">
                <a:solidFill>
                  <a:schemeClr val="accent1">
                    <a:lumMod val="75000"/>
                  </a:schemeClr>
                </a:solidFill>
              </a:rPr>
              <a:t>rryy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 and RRYY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1. FOIL for mom: 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2. FOIL for dad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2. Write the foiled alleles on the axes</a:t>
            </a:r>
          </a:p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3. Fill in the Dihybrid cross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451147"/>
              </p:ext>
            </p:extLst>
          </p:nvPr>
        </p:nvGraphicFramePr>
        <p:xfrm>
          <a:off x="5316582" y="1766781"/>
          <a:ext cx="6322424" cy="4647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606">
                  <a:extLst>
                    <a:ext uri="{9D8B030D-6E8A-4147-A177-3AD203B41FA5}">
                      <a16:colId xmlns:a16="http://schemas.microsoft.com/office/drawing/2014/main" val="2601279300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3944980982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1828459580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834345049"/>
                    </a:ext>
                  </a:extLst>
                </a:gridCol>
              </a:tblGrid>
              <a:tr h="1161771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5710217"/>
                  </a:ext>
                </a:extLst>
              </a:tr>
              <a:tr h="1161771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2794480"/>
                  </a:ext>
                </a:extLst>
              </a:tr>
              <a:tr h="1161771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5290512"/>
                  </a:ext>
                </a:extLst>
              </a:tr>
              <a:tr h="1161771"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339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0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252</Words>
  <Application>Microsoft Office PowerPoint</Application>
  <PresentationFormat>Widescreen</PresentationFormat>
  <Paragraphs>44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Slice</vt:lpstr>
      <vt:lpstr>Complete incomplete and co- dominance + Dihybrid Crosses</vt:lpstr>
      <vt:lpstr>Punnett Square review</vt:lpstr>
      <vt:lpstr>Incomplete dominance</vt:lpstr>
      <vt:lpstr>Other Examples:</vt:lpstr>
      <vt:lpstr>Co- dominance</vt:lpstr>
      <vt:lpstr>Examples</vt:lpstr>
      <vt:lpstr>Dihybrid Crosses</vt:lpstr>
      <vt:lpstr>Dihybrid Cross – How do you fill it out?</vt:lpstr>
      <vt:lpstr>Practice: Both parents homozygous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 incomplete and co- dominance + Dihybrid Crosses</dc:title>
  <dc:creator>Elizabeth Wynn</dc:creator>
  <cp:lastModifiedBy>Elizabeth Wynn</cp:lastModifiedBy>
  <cp:revision>9</cp:revision>
  <dcterms:created xsi:type="dcterms:W3CDTF">2018-02-01T20:40:12Z</dcterms:created>
  <dcterms:modified xsi:type="dcterms:W3CDTF">2018-02-05T05:11:35Z</dcterms:modified>
</cp:coreProperties>
</file>