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88E93-B1DF-487B-A250-7B3146185F0A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B5D76-6C1C-46F2-A985-503A48870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2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54F96EF-FF9B-406C-9098-66AEEBF02278}" type="slidenum">
              <a:rPr lang="en-GB" altLang="en-US" sz="1200" smtClean="0">
                <a:latin typeface="Arial" panose="020B0604020202020204" pitchFamily="34" charset="0"/>
              </a:rPr>
              <a:pPr/>
              <a:t>4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27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D6104D0-78DC-44CD-92B4-22E66660C6D4}" type="slidenum">
              <a:rPr lang="en-GB" altLang="en-US" sz="1200" smtClean="0">
                <a:latin typeface="Arial" panose="020B0604020202020204" pitchFamily="34" charset="0"/>
              </a:rPr>
              <a:pPr/>
              <a:t>16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2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1129C0F-33C2-487F-B149-4C78E51DF8BB}" type="slidenum">
              <a:rPr lang="en-GB" altLang="en-US" sz="1200" smtClean="0">
                <a:latin typeface="Arial" panose="020B0604020202020204" pitchFamily="34" charset="0"/>
              </a:rPr>
              <a:pPr/>
              <a:t>8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55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D3F9746-6271-4314-AD6B-E04EC822BCDA}" type="slidenum">
              <a:rPr lang="en-GB" altLang="en-US" sz="1200" smtClean="0">
                <a:latin typeface="Arial" panose="020B0604020202020204" pitchFamily="34" charset="0"/>
              </a:rPr>
              <a:pPr/>
              <a:t>9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99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507DFEA-D17D-466A-98EF-D11896A33DD8}" type="slidenum">
              <a:rPr lang="en-GB" altLang="en-US" sz="1200" smtClean="0">
                <a:latin typeface="Arial" panose="020B0604020202020204" pitchFamily="34" charset="0"/>
              </a:rPr>
              <a:pPr/>
              <a:t>10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94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6AC1BE1-0117-451D-B8D5-26342BFA3516}" type="slidenum">
              <a:rPr lang="en-GB" altLang="en-US" sz="1200" smtClean="0">
                <a:latin typeface="Arial" panose="020B0604020202020204" pitchFamily="34" charset="0"/>
              </a:rPr>
              <a:pPr/>
              <a:t>11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1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7644E15-C03F-4DD9-BEB7-DEB9F62D8DE9}" type="slidenum">
              <a:rPr lang="en-GB" altLang="en-US" sz="1200" smtClean="0">
                <a:latin typeface="Arial" panose="020B0604020202020204" pitchFamily="34" charset="0"/>
              </a:rPr>
              <a:pPr/>
              <a:t>12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35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98463DC-CCE4-4408-8DAF-C12628B27B21}" type="slidenum">
              <a:rPr lang="en-GB" altLang="en-US" sz="1200" smtClean="0">
                <a:latin typeface="Arial" panose="020B0604020202020204" pitchFamily="34" charset="0"/>
              </a:rPr>
              <a:pPr/>
              <a:t>13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29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A89D764-6D77-4CF0-921D-EE26336B5D94}" type="slidenum">
              <a:rPr lang="en-GB" altLang="en-US" sz="1200" smtClean="0">
                <a:latin typeface="Arial" panose="020B0604020202020204" pitchFamily="34" charset="0"/>
              </a:rPr>
              <a:pPr/>
              <a:t>14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333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A8B0612-D590-4759-B7D9-263CDF96B348}" type="slidenum">
              <a:rPr lang="en-GB" altLang="en-US" sz="1200" smtClean="0">
                <a:latin typeface="Arial" panose="020B0604020202020204" pitchFamily="34" charset="0"/>
              </a:rPr>
              <a:pPr/>
              <a:t>15</a:t>
            </a:fld>
            <a:endParaRPr lang="en-GB" altLang="en-US" sz="1200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4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D8EA-D636-4E6B-BB76-7C29E18B19F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C79-9E86-4710-AB9E-261F6918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3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D8EA-D636-4E6B-BB76-7C29E18B19F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C79-9E86-4710-AB9E-261F6918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7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D8EA-D636-4E6B-BB76-7C29E18B19F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C79-9E86-4710-AB9E-261F6918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1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D8EA-D636-4E6B-BB76-7C29E18B19F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C79-9E86-4710-AB9E-261F6918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0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D8EA-D636-4E6B-BB76-7C29E18B19F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C79-9E86-4710-AB9E-261F6918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4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D8EA-D636-4E6B-BB76-7C29E18B19F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C79-9E86-4710-AB9E-261F6918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D8EA-D636-4E6B-BB76-7C29E18B19F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C79-9E86-4710-AB9E-261F6918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0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D8EA-D636-4E6B-BB76-7C29E18B19F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C79-9E86-4710-AB9E-261F6918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3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D8EA-D636-4E6B-BB76-7C29E18B19F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C79-9E86-4710-AB9E-261F6918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D8EA-D636-4E6B-BB76-7C29E18B19F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C79-9E86-4710-AB9E-261F6918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1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D8EA-D636-4E6B-BB76-7C29E18B19F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AAC79-9E86-4710-AB9E-261F6918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5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D8EA-D636-4E6B-BB76-7C29E18B19F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AAC79-9E86-4710-AB9E-261F69188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3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1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1" y="536575"/>
            <a:ext cx="8456613" cy="928688"/>
          </a:xfrm>
        </p:spPr>
        <p:txBody>
          <a:bodyPr/>
          <a:lstStyle/>
          <a:p>
            <a:pPr eaLnBrk="1" hangingPunct="1"/>
            <a:r>
              <a:rPr lang="en-US" altLang="en-US"/>
              <a:t>Sex (X) linked inheritance</a:t>
            </a:r>
            <a:endParaRPr lang="en-AU" altLang="en-US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752601"/>
            <a:ext cx="4929188" cy="4302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Sex Linked inheritance affects the X and Y chromosomes</a:t>
            </a:r>
          </a:p>
          <a:p>
            <a:pPr lvl="1" eaLnBrk="1" hangingPunct="1"/>
            <a:r>
              <a:rPr lang="en-US" altLang="en-US"/>
              <a:t>In your groups, come up with a possible answer to the question below:</a:t>
            </a:r>
          </a:p>
          <a:p>
            <a:pPr lvl="1" eaLnBrk="1" hangingPunct="1"/>
            <a:r>
              <a:rPr lang="en-US" altLang="en-US"/>
              <a:t>What happens when an offspring has a mutation on the X chromosome if they are female?</a:t>
            </a:r>
          </a:p>
          <a:p>
            <a:pPr lvl="2" eaLnBrk="1" hangingPunct="1"/>
            <a:r>
              <a:rPr lang="en-US" altLang="en-US"/>
              <a:t>What if they are male?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1849438"/>
            <a:ext cx="433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75500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8801" y="536575"/>
            <a:ext cx="8456613" cy="928688"/>
          </a:xfrm>
        </p:spPr>
        <p:txBody>
          <a:bodyPr/>
          <a:lstStyle/>
          <a:p>
            <a:pPr eaLnBrk="1" hangingPunct="1"/>
            <a:r>
              <a:rPr lang="en-US" altLang="en-US"/>
              <a:t>Sex (X) linked inheritance</a:t>
            </a:r>
            <a:endParaRPr lang="en-AU" altLang="en-US"/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752600"/>
            <a:ext cx="4929188" cy="3219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Sex Linked inheritance affects the X and Y chromosomes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Since women have two copies of the X chromosome, if there is a mutation on one, diseases are not automatically inherited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However, if a male inherits a mutated X chromosome, the chances of disease are much higher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1849438"/>
            <a:ext cx="4333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9424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1" y="304801"/>
            <a:ext cx="8385175" cy="1431925"/>
          </a:xfrm>
        </p:spPr>
        <p:txBody>
          <a:bodyPr/>
          <a:lstStyle/>
          <a:p>
            <a:pPr eaLnBrk="1" hangingPunct="1"/>
            <a:r>
              <a:rPr lang="en-US" altLang="en-US"/>
              <a:t>Sex linked inheritance </a:t>
            </a:r>
            <a:r>
              <a:rPr lang="en-US" altLang="en-US">
                <a:solidFill>
                  <a:srgbClr val="000000"/>
                </a:solidFill>
              </a:rPr>
              <a:t>Dominant</a:t>
            </a:r>
            <a:endParaRPr lang="en-AU" altLang="en-US">
              <a:solidFill>
                <a:srgbClr val="000000"/>
              </a:solidFill>
            </a:endParaRP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952626" y="1428751"/>
            <a:ext cx="8429625" cy="3908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en-US" b="1" u="sng">
                <a:solidFill>
                  <a:srgbClr val="000000"/>
                </a:solidFill>
              </a:rPr>
              <a:t>Dominant gene on X chromosome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b="1">
                <a:solidFill>
                  <a:srgbClr val="000000"/>
                </a:solidFill>
              </a:rPr>
              <a:t>Affected males pass to all daughters and none of their sons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b="1">
                <a:solidFill>
                  <a:srgbClr val="000000"/>
                </a:solidFill>
              </a:rPr>
              <a:t>Genotype= X</a:t>
            </a:r>
            <a:r>
              <a:rPr lang="en-US" altLang="en-US" b="1" baseline="30000">
                <a:solidFill>
                  <a:srgbClr val="000000"/>
                </a:solidFill>
              </a:rPr>
              <a:t>A</a:t>
            </a:r>
            <a:r>
              <a:rPr lang="en-US" altLang="en-US" b="1">
                <a:solidFill>
                  <a:srgbClr val="000000"/>
                </a:solidFill>
              </a:rPr>
              <a:t>Y</a:t>
            </a:r>
            <a:endParaRPr lang="en-AU" altLang="en-US" b="1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AU" altLang="en-US" b="1">
                <a:solidFill>
                  <a:srgbClr val="000000"/>
                </a:solidFill>
              </a:rPr>
              <a:t>If the mother has an X- linked dominant trait and is homozygous (X</a:t>
            </a:r>
            <a:r>
              <a:rPr lang="en-AU" altLang="en-US" b="1" baseline="30000">
                <a:solidFill>
                  <a:srgbClr val="000000"/>
                </a:solidFill>
              </a:rPr>
              <a:t>A</a:t>
            </a:r>
            <a:r>
              <a:rPr lang="en-AU" altLang="en-US" b="1">
                <a:solidFill>
                  <a:srgbClr val="000000"/>
                </a:solidFill>
              </a:rPr>
              <a:t>X</a:t>
            </a:r>
            <a:r>
              <a:rPr lang="en-AU" altLang="en-US" b="1" baseline="30000">
                <a:solidFill>
                  <a:srgbClr val="000000"/>
                </a:solidFill>
              </a:rPr>
              <a:t>A</a:t>
            </a:r>
            <a:r>
              <a:rPr lang="en-AU" altLang="en-US" b="1">
                <a:solidFill>
                  <a:srgbClr val="000000"/>
                </a:solidFill>
              </a:rPr>
              <a:t>) </a:t>
            </a:r>
            <a:r>
              <a:rPr lang="en-AU" altLang="en-US" b="1" u="sng">
                <a:solidFill>
                  <a:srgbClr val="000000"/>
                </a:solidFill>
              </a:rPr>
              <a:t>all</a:t>
            </a:r>
            <a:r>
              <a:rPr lang="en-AU" altLang="en-US" b="1">
                <a:solidFill>
                  <a:srgbClr val="000000"/>
                </a:solidFill>
              </a:rPr>
              <a:t> children will be affected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b="1">
                <a:solidFill>
                  <a:srgbClr val="000000"/>
                </a:solidFill>
              </a:rPr>
              <a:t>If Mother heterozygous (X</a:t>
            </a:r>
            <a:r>
              <a:rPr lang="en-AU" altLang="en-US" b="1" baseline="30000">
                <a:solidFill>
                  <a:srgbClr val="000000"/>
                </a:solidFill>
              </a:rPr>
              <a:t>A</a:t>
            </a:r>
            <a:r>
              <a:rPr lang="en-AU" altLang="en-US" b="1">
                <a:solidFill>
                  <a:srgbClr val="000000"/>
                </a:solidFill>
              </a:rPr>
              <a:t>X</a:t>
            </a:r>
            <a:r>
              <a:rPr lang="en-AU" altLang="en-US" b="1" baseline="30000">
                <a:solidFill>
                  <a:srgbClr val="000000"/>
                </a:solidFill>
              </a:rPr>
              <a:t>a</a:t>
            </a:r>
            <a:r>
              <a:rPr lang="en-AU" altLang="en-US" b="1">
                <a:solidFill>
                  <a:srgbClr val="000000"/>
                </a:solidFill>
              </a:rPr>
              <a:t>) 50% chance of each child being affected 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b="1">
                <a:solidFill>
                  <a:srgbClr val="000000"/>
                </a:solidFill>
              </a:rPr>
              <a:t>E.g. dwarfism, rickets</a:t>
            </a:r>
          </a:p>
        </p:txBody>
      </p:sp>
    </p:spTree>
    <p:extLst>
      <p:ext uri="{BB962C8B-B14F-4D97-AF65-F5344CB8AC3E}">
        <p14:creationId xmlns:p14="http://schemas.microsoft.com/office/powerpoint/2010/main" val="374442794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0"/>
            <a:ext cx="9144000" cy="857250"/>
          </a:xfrm>
        </p:spPr>
        <p:txBody>
          <a:bodyPr/>
          <a:lstStyle/>
          <a:p>
            <a:pPr algn="ctr" eaLnBrk="1" hangingPunct="1"/>
            <a:r>
              <a:rPr lang="en-US" altLang="en-US" sz="3600"/>
              <a:t>Sex linked inheritance </a:t>
            </a:r>
            <a:r>
              <a:rPr lang="en-US" altLang="en-US" sz="3600">
                <a:solidFill>
                  <a:srgbClr val="000000"/>
                </a:solidFill>
              </a:rPr>
              <a:t>Dominant</a:t>
            </a:r>
            <a:endParaRPr lang="en-AU" altLang="en-US" sz="3600">
              <a:solidFill>
                <a:srgbClr val="000000"/>
              </a:solidFill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727076"/>
            <a:ext cx="6643687" cy="613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88716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14376"/>
            <a:ext cx="6548438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01671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385764"/>
            <a:ext cx="9144000" cy="1000125"/>
          </a:xfrm>
        </p:spPr>
        <p:txBody>
          <a:bodyPr/>
          <a:lstStyle/>
          <a:p>
            <a:pPr eaLnBrk="1" hangingPunct="1"/>
            <a:r>
              <a:rPr lang="en-US" altLang="en-US" sz="3600"/>
              <a:t>Sex linked Inheritance </a:t>
            </a:r>
            <a:r>
              <a:rPr lang="en-US" altLang="en-US" sz="3600" u="sng">
                <a:solidFill>
                  <a:srgbClr val="000000"/>
                </a:solidFill>
              </a:rPr>
              <a:t>Recessive</a:t>
            </a:r>
            <a:endParaRPr lang="en-AU" altLang="en-US" sz="3600" u="sng">
              <a:solidFill>
                <a:srgbClr val="000000"/>
              </a:solidFill>
            </a:endParaRP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371601"/>
            <a:ext cx="9144000" cy="37369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AU" altLang="en-US" b="1">
                <a:solidFill>
                  <a:srgbClr val="000000"/>
                </a:solidFill>
              </a:rPr>
              <a:t>Gene located on the X chromosome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b="1">
                <a:solidFill>
                  <a:srgbClr val="000000"/>
                </a:solidFill>
              </a:rPr>
              <a:t>Males cannot be </a:t>
            </a:r>
            <a:r>
              <a:rPr lang="en-AU" altLang="en-US" b="1" i="1">
                <a:solidFill>
                  <a:srgbClr val="000000"/>
                </a:solidFill>
              </a:rPr>
              <a:t>carriers</a:t>
            </a:r>
            <a:r>
              <a:rPr lang="en-AU" altLang="en-US" b="1">
                <a:solidFill>
                  <a:srgbClr val="000000"/>
                </a:solidFill>
              </a:rPr>
              <a:t> (only have 1 X so either affected or not)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b="1">
                <a:solidFill>
                  <a:srgbClr val="000000"/>
                </a:solidFill>
              </a:rPr>
              <a:t>More males than females affected (males inherit X from mother)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b="1">
                <a:solidFill>
                  <a:srgbClr val="000000"/>
                </a:solidFill>
              </a:rPr>
              <a:t>Females can only inherit if the father is affected and mother is a carrier or affected</a:t>
            </a:r>
          </a:p>
          <a:p>
            <a:pPr lvl="1" eaLnBrk="1" hangingPunct="1">
              <a:lnSpc>
                <a:spcPct val="80000"/>
              </a:lnSpc>
            </a:pPr>
            <a:r>
              <a:rPr lang="en-AU" altLang="en-US" b="1">
                <a:solidFill>
                  <a:srgbClr val="000000"/>
                </a:solidFill>
              </a:rPr>
              <a:t>An affected female will pass the trait to all her sons</a:t>
            </a:r>
          </a:p>
          <a:p>
            <a:pPr lvl="2" eaLnBrk="1" hangingPunct="1">
              <a:lnSpc>
                <a:spcPct val="80000"/>
              </a:lnSpc>
            </a:pPr>
            <a:r>
              <a:rPr lang="en-AU" altLang="en-US" b="1">
                <a:solidFill>
                  <a:srgbClr val="000000"/>
                </a:solidFill>
              </a:rPr>
              <a:t>Daughters will be carriers if father is not affected</a:t>
            </a:r>
          </a:p>
          <a:p>
            <a:pPr eaLnBrk="1" hangingPunct="1">
              <a:lnSpc>
                <a:spcPct val="80000"/>
              </a:lnSpc>
            </a:pPr>
            <a:r>
              <a:rPr lang="en-AU" altLang="en-US" b="1">
                <a:solidFill>
                  <a:srgbClr val="000000"/>
                </a:solidFill>
              </a:rPr>
              <a:t>Can skip generations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AU" altLang="en-US" b="1">
                <a:solidFill>
                  <a:srgbClr val="000000"/>
                </a:solidFill>
              </a:rPr>
              <a:t>E.g. colour blindness, haemophilia, Duchene muscular dystrophy</a:t>
            </a: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2755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1"/>
            <a:ext cx="9144000" cy="1000125"/>
          </a:xfrm>
        </p:spPr>
        <p:txBody>
          <a:bodyPr/>
          <a:lstStyle/>
          <a:p>
            <a:pPr eaLnBrk="1" hangingPunct="1"/>
            <a:r>
              <a:rPr lang="en-US" altLang="en-US" sz="3600"/>
              <a:t>Sex linked Inheritance </a:t>
            </a:r>
            <a:r>
              <a:rPr lang="en-US" altLang="en-US" sz="3600" u="sng">
                <a:solidFill>
                  <a:srgbClr val="000000"/>
                </a:solidFill>
              </a:rPr>
              <a:t>Recessive</a:t>
            </a:r>
            <a:endParaRPr lang="en-AU" altLang="en-US" sz="3600" u="sng">
              <a:solidFill>
                <a:srgbClr val="000000"/>
              </a:solidFill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3" y="823914"/>
            <a:ext cx="643890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28041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1524000" y="1997075"/>
            <a:ext cx="3714750" cy="28638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800" b="1" u="sng">
                <a:solidFill>
                  <a:srgbClr val="000000"/>
                </a:solidFill>
                <a:cs typeface="Arial" panose="020B0604020202020204" pitchFamily="34" charset="0"/>
              </a:rPr>
              <a:t>Hemophilia </a:t>
            </a:r>
            <a:r>
              <a:rPr lang="en-US" altLang="en-US" sz="1800">
                <a:cs typeface="Arial" panose="020B0604020202020204" pitchFamily="34" charset="0"/>
              </a:rPr>
              <a:t>is a rare, inherited bleeding disorder in which your blood doesn’t clot normally. If you have hemophilia, you may bleed for a longer time than others after an injury. You also may bleed internally, especially in your knees, ankles, &amp; elbows. This bleeding can damage your organs or tissues &amp;, sometimes, be fatal.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/>
          <a:stretch>
            <a:fillRect/>
          </a:stretch>
        </p:blipFill>
        <p:spPr bwMode="auto">
          <a:xfrm>
            <a:off x="5486400" y="762000"/>
            <a:ext cx="48895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64248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Chromosomes, Autosomes and Sex chromosomes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43076"/>
            <a:ext cx="8305800" cy="46847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/>
              <a:t>Humans have 23 pairs of chromosomes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22 of these pairs are called “autosomes”</a:t>
            </a:r>
          </a:p>
          <a:p>
            <a:pPr marL="1257300" lvl="2" indent="-342900">
              <a:defRPr/>
            </a:pPr>
            <a:r>
              <a:rPr lang="en-US" dirty="0"/>
              <a:t>Autosomes do not determine biological sex</a:t>
            </a:r>
          </a:p>
          <a:p>
            <a:pPr marL="1257300" lvl="2" indent="-342900">
              <a:defRPr/>
            </a:pPr>
            <a:r>
              <a:rPr lang="en-US" dirty="0"/>
              <a:t>Numbered 1-22</a:t>
            </a:r>
          </a:p>
          <a:p>
            <a:pPr marL="857250" lvl="1" indent="-342900">
              <a:defRPr/>
            </a:pPr>
            <a:r>
              <a:rPr lang="en-US" dirty="0"/>
              <a:t>1 pair of chromosomes are called “sex” chromosomes</a:t>
            </a:r>
          </a:p>
          <a:p>
            <a:pPr marL="1257300" lvl="2" indent="-342900">
              <a:defRPr/>
            </a:pPr>
            <a:r>
              <a:rPr lang="en-US" dirty="0"/>
              <a:t>These chromosomes primarily determine biological sex, but can also play a role in certain characteristics</a:t>
            </a:r>
          </a:p>
          <a:p>
            <a:pPr marL="1257300" lvl="2" indent="-342900">
              <a:defRPr/>
            </a:pPr>
            <a:r>
              <a:rPr lang="en-US" dirty="0"/>
              <a:t>These are labeled either X or Y</a:t>
            </a:r>
          </a:p>
          <a:p>
            <a:pPr marL="1714500" lvl="3" indent="-342900">
              <a:defRPr/>
            </a:pPr>
            <a:r>
              <a:rPr lang="en-US" dirty="0"/>
              <a:t>Males = XY</a:t>
            </a:r>
          </a:p>
          <a:p>
            <a:pPr marL="1714500" lvl="3" indent="-342900">
              <a:defRPr/>
            </a:pPr>
            <a:r>
              <a:rPr lang="en-US" dirty="0"/>
              <a:t>Females = XX</a:t>
            </a:r>
          </a:p>
          <a:p>
            <a:pPr marL="11430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2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Autosomal Inheritance of recessive mutations/ Disease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5715000" y="1374775"/>
            <a:ext cx="4648200" cy="5054600"/>
          </a:xfrm>
        </p:spPr>
        <p:txBody>
          <a:bodyPr/>
          <a:lstStyle/>
          <a:p>
            <a:r>
              <a:rPr lang="en-US" altLang="en-US" sz="2000"/>
              <a:t>Many diseases are inherited through recessive traits on autosomes </a:t>
            </a:r>
            <a:r>
              <a:rPr lang="en-US" altLang="en-US" sz="2000">
                <a:solidFill>
                  <a:schemeClr val="accent2"/>
                </a:solidFill>
              </a:rPr>
              <a:t>EX) Cystic Fibrosis, Tay-Sachs Disease, and Sickle Cell anemia are all autosomal mutations</a:t>
            </a:r>
          </a:p>
          <a:p>
            <a:pPr lvl="1"/>
            <a:r>
              <a:rPr lang="en-US" altLang="en-US" sz="2000"/>
              <a:t>These diseases are Recessive, and can only be expressed if both parents carry heterozygous genes. </a:t>
            </a:r>
          </a:p>
          <a:p>
            <a:pPr lvl="2"/>
            <a:r>
              <a:rPr lang="en-US" altLang="en-US" sz="1600">
                <a:solidFill>
                  <a:schemeClr val="accent2"/>
                </a:solidFill>
              </a:rPr>
              <a:t>-can skip generations based on genotypes of parents</a:t>
            </a:r>
          </a:p>
          <a:p>
            <a:pPr lvl="2"/>
            <a:r>
              <a:rPr lang="en-US" altLang="en-US" sz="1600">
                <a:solidFill>
                  <a:schemeClr val="accent2"/>
                </a:solidFill>
              </a:rPr>
              <a:t>-affects both males and females</a:t>
            </a:r>
          </a:p>
          <a:p>
            <a:pPr lvl="1"/>
            <a:r>
              <a:rPr lang="en-US" altLang="en-US" sz="2000"/>
              <a:t>Someone who carries the recessive trait but does not suffer from the disease is called a “carrier”</a:t>
            </a:r>
          </a:p>
        </p:txBody>
      </p:sp>
      <p:pic>
        <p:nvPicPr>
          <p:cNvPr id="34820" name="Picture 2" descr="Image result for autosomal recessive dis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2438400"/>
            <a:ext cx="4271963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15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15888"/>
            <a:ext cx="6524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17269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Image result for cystic fib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24000"/>
            <a:ext cx="90487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92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Autosomal Dominant Diseases</a:t>
            </a:r>
          </a:p>
        </p:txBody>
      </p:sp>
      <p:pic>
        <p:nvPicPr>
          <p:cNvPr id="38915" name="Picture 2" descr="Image result for autosomal dominant disord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590800"/>
            <a:ext cx="4508500" cy="3200400"/>
          </a:xfrm>
          <a:noFill/>
        </p:spPr>
      </p:pic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6007100" y="2209800"/>
            <a:ext cx="457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latin typeface="Times" panose="02020603050405020304" pitchFamily="18" charset="0"/>
              </a:rPr>
              <a:t>Some disease diseases are inherited through dominant traits on autosomes (non- sex chromosomes)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solidFill>
                  <a:schemeClr val="accent2"/>
                </a:solidFill>
                <a:latin typeface="Times" panose="02020603050405020304" pitchFamily="18" charset="0"/>
              </a:rPr>
              <a:t>EX) Marfan’s Syndrome and Huntington’s disease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" panose="02020603050405020304" pitchFamily="18" charset="0"/>
              </a:rPr>
              <a:t>These diseases are dominant, and will be passed on to offspring if a parent has the Dominant trait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>
                <a:latin typeface="Times" panose="02020603050405020304" pitchFamily="18" charset="0"/>
              </a:rPr>
              <a:t>Affects both males and females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0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4" r="8331"/>
          <a:stretch>
            <a:fillRect/>
          </a:stretch>
        </p:blipFill>
        <p:spPr bwMode="auto">
          <a:xfrm>
            <a:off x="7775575" y="3392489"/>
            <a:ext cx="24574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2989"/>
            <a:ext cx="4495800" cy="3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1524000" y="762001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Huntington's disease is a brain disorder. It affects the person's ability to think, talk, and move.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The average life expectancy of a person who was just diagnosed is around 15 years.</a:t>
            </a:r>
          </a:p>
          <a:p>
            <a:pPr marL="342900" indent="-342900">
              <a:spcBef>
                <a:spcPct val="0"/>
              </a:spcBef>
              <a:defRPr/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However, most people diagnosed with this dominant autosomal disorder have already survived to reproduction, and may not know if they have passed on the trait to their offspring</a:t>
            </a:r>
          </a:p>
          <a:p>
            <a:pPr marL="342900" indent="-342900">
              <a:spcBef>
                <a:spcPct val="0"/>
              </a:spcBef>
              <a:defRPr/>
            </a:pP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1330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Marfan_low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42925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"/>
            <a:ext cx="37147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1524000" y="5214938"/>
            <a:ext cx="9144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Calibri" panose="020F0502020204030204" pitchFamily="34" charset="0"/>
              </a:rPr>
              <a:t>Marfan syndrome is an inherited disorder of the connective tissue that causes abnormalities of a child's eyes, cardiovascular system, &amp; musculoskeletal system. </a:t>
            </a:r>
          </a:p>
        </p:txBody>
      </p:sp>
    </p:spTree>
    <p:extLst>
      <p:ext uri="{BB962C8B-B14F-4D97-AF65-F5344CB8AC3E}">
        <p14:creationId xmlns:p14="http://schemas.microsoft.com/office/powerpoint/2010/main" val="356627080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recess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0"/>
            <a:ext cx="659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99518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Widescreen</PresentationFormat>
  <Paragraphs>63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</vt:lpstr>
      <vt:lpstr>Office Theme</vt:lpstr>
      <vt:lpstr>PowerPoint Presentation</vt:lpstr>
      <vt:lpstr>Chromosomes, Autosomes and Sex chromosomes</vt:lpstr>
      <vt:lpstr>Autosomal Inheritance of recessive mutations/ Disease</vt:lpstr>
      <vt:lpstr>PowerPoint Presentation</vt:lpstr>
      <vt:lpstr>PowerPoint Presentation</vt:lpstr>
      <vt:lpstr>Autosomal Dominant Diseases</vt:lpstr>
      <vt:lpstr>PowerPoint Presentation</vt:lpstr>
      <vt:lpstr>PowerPoint Presentation</vt:lpstr>
      <vt:lpstr>PowerPoint Presentation</vt:lpstr>
      <vt:lpstr>Sex (X) linked inheritance</vt:lpstr>
      <vt:lpstr>Sex (X) linked inheritance</vt:lpstr>
      <vt:lpstr>Sex linked inheritance Dominant</vt:lpstr>
      <vt:lpstr>Sex linked inheritance Dominant</vt:lpstr>
      <vt:lpstr>PowerPoint Presentation</vt:lpstr>
      <vt:lpstr>Sex linked Inheritance Recessive</vt:lpstr>
      <vt:lpstr>Sex linked Inheritance Recessive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Wynn</dc:creator>
  <cp:lastModifiedBy>Elizabeth Wynn</cp:lastModifiedBy>
  <cp:revision>1</cp:revision>
  <dcterms:created xsi:type="dcterms:W3CDTF">2017-03-28T16:43:11Z</dcterms:created>
  <dcterms:modified xsi:type="dcterms:W3CDTF">2017-03-28T16:43:28Z</dcterms:modified>
</cp:coreProperties>
</file>