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60" r:id="rId4"/>
    <p:sldId id="261" r:id="rId5"/>
    <p:sldId id="333" r:id="rId6"/>
    <p:sldId id="263" r:id="rId7"/>
    <p:sldId id="284" r:id="rId8"/>
    <p:sldId id="287" r:id="rId9"/>
    <p:sldId id="264" r:id="rId10"/>
    <p:sldId id="289" r:id="rId11"/>
    <p:sldId id="309" r:id="rId12"/>
    <p:sldId id="292" r:id="rId13"/>
    <p:sldId id="285" r:id="rId14"/>
    <p:sldId id="301" r:id="rId15"/>
    <p:sldId id="294" r:id="rId16"/>
    <p:sldId id="296" r:id="rId17"/>
  </p:sldIdLst>
  <p:sldSz cx="9144000" cy="5143500" type="screen16x9"/>
  <p:notesSz cx="7010400" cy="9296400"/>
  <p:embeddedFontLst>
    <p:embeddedFont>
      <p:font typeface="Hind" panose="020B060402020202020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S PGothic" panose="020B0600070205080204" pitchFamily="34" charset="-128"/>
      <p:regular r:id="rId26"/>
    </p:embeddedFont>
    <p:embeddedFont>
      <p:font typeface="MS PGothic" panose="020B0600070205080204" pitchFamily="34" charset="-128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8B1686-3C65-47BC-A72C-3EFBE24BAFCB}">
  <a:tblStyle styleId="{908B1686-3C65-47BC-A72C-3EFBE24BAF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747F8-9C8A-4480-92CF-9A8101684EE7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0C50C-E2FB-490C-BE05-4EF86415C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32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8060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9695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2328150" y="1991825"/>
            <a:ext cx="4487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 rot="5400000" flipH="1">
            <a:off x="6177275" y="-42338"/>
            <a:ext cx="3688200" cy="2246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 rot="5400000" flipH="1">
            <a:off x="-698074" y="3247200"/>
            <a:ext cx="3573900" cy="2177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/>
          <p:nvPr/>
        </p:nvSpPr>
        <p:spPr>
          <a:xfrm rot="-5400000" flipH="1">
            <a:off x="-428544" y="2831032"/>
            <a:ext cx="2195100" cy="13380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13"/>
          <p:cNvSpPr/>
          <p:nvPr/>
        </p:nvSpPr>
        <p:spPr>
          <a:xfrm rot="-5400000" flipH="1">
            <a:off x="563748" y="2068298"/>
            <a:ext cx="1518900" cy="9255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/>
          <p:nvPr/>
        </p:nvSpPr>
        <p:spPr>
          <a:xfrm rot="5400000">
            <a:off x="-253698" y="2260564"/>
            <a:ext cx="1297200" cy="789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/>
          <p:nvPr/>
        </p:nvSpPr>
        <p:spPr>
          <a:xfrm rot="-5400000">
            <a:off x="-192598" y="1950593"/>
            <a:ext cx="985800" cy="6006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/>
          <p:nvPr/>
        </p:nvSpPr>
        <p:spPr>
          <a:xfrm rot="5400000" flipH="1">
            <a:off x="7217675" y="1270025"/>
            <a:ext cx="2394600" cy="1458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Shape 17"/>
          <p:cNvSpPr/>
          <p:nvPr/>
        </p:nvSpPr>
        <p:spPr>
          <a:xfrm rot="-5400000">
            <a:off x="7922499" y="2744289"/>
            <a:ext cx="1518600" cy="9255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18"/>
          <p:cNvSpPr/>
          <p:nvPr/>
        </p:nvSpPr>
        <p:spPr>
          <a:xfrm rot="-5400000" flipH="1">
            <a:off x="7315902" y="2802275"/>
            <a:ext cx="1027800" cy="6261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/>
          <p:nvPr/>
        </p:nvSpPr>
        <p:spPr>
          <a:xfrm rot="-5400000" flipH="1">
            <a:off x="6337825" y="578875"/>
            <a:ext cx="1520100" cy="9261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2647900" y="1659550"/>
            <a:ext cx="3848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2647975" y="2763850"/>
            <a:ext cx="3848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9pPr>
          </a:lstStyle>
          <a:p>
            <a:endParaRPr/>
          </a:p>
        </p:txBody>
      </p:sp>
      <p:sp>
        <p:nvSpPr>
          <p:cNvPr id="23" name="Shape 23"/>
          <p:cNvSpPr/>
          <p:nvPr/>
        </p:nvSpPr>
        <p:spPr>
          <a:xfrm rot="5400000" flipH="1">
            <a:off x="6177275" y="-42338"/>
            <a:ext cx="3688200" cy="2246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/>
          <p:nvPr/>
        </p:nvSpPr>
        <p:spPr>
          <a:xfrm rot="5400000" flipH="1">
            <a:off x="-698074" y="3247200"/>
            <a:ext cx="3573900" cy="2177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Shape 25"/>
          <p:cNvSpPr/>
          <p:nvPr/>
        </p:nvSpPr>
        <p:spPr>
          <a:xfrm rot="-5400000" flipH="1">
            <a:off x="-428544" y="2831032"/>
            <a:ext cx="2195100" cy="13380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Shape 26"/>
          <p:cNvSpPr/>
          <p:nvPr/>
        </p:nvSpPr>
        <p:spPr>
          <a:xfrm rot="-5400000" flipH="1">
            <a:off x="563748" y="2068298"/>
            <a:ext cx="1518900" cy="9255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/>
          <p:nvPr/>
        </p:nvSpPr>
        <p:spPr>
          <a:xfrm rot="5400000">
            <a:off x="-253698" y="2260564"/>
            <a:ext cx="1297200" cy="789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/>
          <p:nvPr/>
        </p:nvSpPr>
        <p:spPr>
          <a:xfrm rot="-5400000">
            <a:off x="-192598" y="1950593"/>
            <a:ext cx="985800" cy="6006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Shape 29"/>
          <p:cNvSpPr/>
          <p:nvPr/>
        </p:nvSpPr>
        <p:spPr>
          <a:xfrm rot="5400000" flipH="1">
            <a:off x="7217675" y="1270025"/>
            <a:ext cx="2394600" cy="1458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Shape 30"/>
          <p:cNvSpPr/>
          <p:nvPr/>
        </p:nvSpPr>
        <p:spPr>
          <a:xfrm rot="-5400000">
            <a:off x="7922499" y="2744289"/>
            <a:ext cx="1518600" cy="9255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31"/>
          <p:cNvSpPr/>
          <p:nvPr/>
        </p:nvSpPr>
        <p:spPr>
          <a:xfrm rot="-5400000" flipH="1">
            <a:off x="7315902" y="2802275"/>
            <a:ext cx="1027800" cy="6261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Shape 32"/>
          <p:cNvSpPr/>
          <p:nvPr/>
        </p:nvSpPr>
        <p:spPr>
          <a:xfrm rot="-5400000" flipH="1">
            <a:off x="6337825" y="578875"/>
            <a:ext cx="1520100" cy="9261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2225675" y="2161800"/>
            <a:ext cx="46926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›"/>
              <a:defRPr b="1"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»"/>
              <a:defRPr b="1" i="1"/>
            </a:lvl9pPr>
          </a:lstStyle>
          <a:p>
            <a:endParaRPr/>
          </a:p>
        </p:txBody>
      </p:sp>
      <p:grpSp>
        <p:nvGrpSpPr>
          <p:cNvPr id="35" name="Shape 35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36" name="Shape 36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Shape 37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Shape 38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Shape 39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" name="Shape 41"/>
          <p:cNvSpPr/>
          <p:nvPr/>
        </p:nvSpPr>
        <p:spPr>
          <a:xfrm rot="5400000" flipH="1">
            <a:off x="-479615" y="1845054"/>
            <a:ext cx="2455200" cy="14958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Shape 42"/>
          <p:cNvSpPr/>
          <p:nvPr/>
        </p:nvSpPr>
        <p:spPr>
          <a:xfrm rot="5400000">
            <a:off x="-262152" y="1526813"/>
            <a:ext cx="1340700" cy="8163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Shape 43"/>
          <p:cNvSpPr/>
          <p:nvPr/>
        </p:nvSpPr>
        <p:spPr>
          <a:xfrm rot="-5400000" flipH="1">
            <a:off x="-358985" y="3663619"/>
            <a:ext cx="1838515" cy="1120555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Shape 44"/>
          <p:cNvSpPr/>
          <p:nvPr/>
        </p:nvSpPr>
        <p:spPr>
          <a:xfrm rot="-5400000">
            <a:off x="-199052" y="1206482"/>
            <a:ext cx="1018800" cy="6207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45"/>
          <p:cNvSpPr/>
          <p:nvPr/>
        </p:nvSpPr>
        <p:spPr>
          <a:xfrm rot="-5400000" flipH="1">
            <a:off x="472234" y="3024661"/>
            <a:ext cx="1272000" cy="7752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067088" y="1650548"/>
            <a:ext cx="5972100" cy="2764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›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9pPr>
          </a:lstStyle>
          <a:p>
            <a:endParaRPr/>
          </a:p>
        </p:txBody>
      </p:sp>
      <p:grpSp>
        <p:nvGrpSpPr>
          <p:cNvPr id="49" name="Shape 49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50" name="Shape 50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Shape 51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Shape 52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Shape 55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56" name="Shape 56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Shape 57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Shape 58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Shape 59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Shape 60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067100" y="1706950"/>
            <a:ext cx="29778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›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224149" y="1706950"/>
            <a:ext cx="29778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›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9pPr>
          </a:lstStyle>
          <a:p>
            <a:endParaRPr/>
          </a:p>
        </p:txBody>
      </p:sp>
      <p:grpSp>
        <p:nvGrpSpPr>
          <p:cNvPr id="65" name="Shape 65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66" name="Shape 66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Shape 67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Shape 68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Shape 69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Shape 70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" name="Shape 71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72" name="Shape 72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1067100" y="1676800"/>
            <a:ext cx="2024100" cy="324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›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»"/>
              <a:defRPr sz="16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3194801" y="1676800"/>
            <a:ext cx="2024100" cy="324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›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»"/>
              <a:defRPr sz="16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3"/>
          </p:nvPr>
        </p:nvSpPr>
        <p:spPr>
          <a:xfrm>
            <a:off x="5322501" y="1676800"/>
            <a:ext cx="2024100" cy="324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›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»"/>
              <a:defRPr sz="1600"/>
            </a:lvl9pPr>
          </a:lstStyle>
          <a:p>
            <a:endParaRPr/>
          </a:p>
        </p:txBody>
      </p:sp>
      <p:grpSp>
        <p:nvGrpSpPr>
          <p:cNvPr id="82" name="Shape 82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83" name="Shape 83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Shape 88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89" name="Shape 89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mall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Shape 123"/>
          <p:cNvGrpSpPr/>
          <p:nvPr/>
        </p:nvGrpSpPr>
        <p:grpSpPr>
          <a:xfrm>
            <a:off x="7934863" y="4"/>
            <a:ext cx="1209179" cy="2774603"/>
            <a:chOff x="7395202" y="-6"/>
            <a:chExt cx="1748884" cy="4013021"/>
          </a:xfrm>
        </p:grpSpPr>
        <p:sp>
          <p:nvSpPr>
            <p:cNvPr id="124" name="Shape 124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Shape 125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Shape 129"/>
          <p:cNvGrpSpPr/>
          <p:nvPr/>
        </p:nvGrpSpPr>
        <p:grpSpPr>
          <a:xfrm>
            <a:off x="-1" y="2232486"/>
            <a:ext cx="874634" cy="2911268"/>
            <a:chOff x="3" y="2750304"/>
            <a:chExt cx="722480" cy="2404814"/>
          </a:xfrm>
        </p:grpSpPr>
        <p:sp>
          <p:nvSpPr>
            <p:cNvPr id="130" name="Shape 130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Shape 131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Shape 132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Shape 133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">
  <p:cSld name="BLANK_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Shape 136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137" name="Shape 137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Shape 138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Shape 139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Shape 142"/>
          <p:cNvSpPr/>
          <p:nvPr/>
        </p:nvSpPr>
        <p:spPr>
          <a:xfrm rot="5400000" flipH="1">
            <a:off x="-479615" y="1845054"/>
            <a:ext cx="2455200" cy="14958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/>
          <p:nvPr/>
        </p:nvSpPr>
        <p:spPr>
          <a:xfrm rot="5400000">
            <a:off x="-262152" y="1526813"/>
            <a:ext cx="1340700" cy="8163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/>
          <p:nvPr/>
        </p:nvSpPr>
        <p:spPr>
          <a:xfrm rot="-5400000" flipH="1">
            <a:off x="-358955" y="3663589"/>
            <a:ext cx="1838400" cy="11205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/>
          <p:nvPr/>
        </p:nvSpPr>
        <p:spPr>
          <a:xfrm rot="-5400000">
            <a:off x="-199052" y="1206482"/>
            <a:ext cx="1018800" cy="6207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/>
          <p:nvPr/>
        </p:nvSpPr>
        <p:spPr>
          <a:xfrm rot="-5400000" flipH="1">
            <a:off x="472234" y="3024661"/>
            <a:ext cx="1272000" cy="7752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58B8A9-CA8B-4C72-9586-B70D20D7D3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618339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41F3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67088" y="1650548"/>
            <a:ext cx="5972100" cy="27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»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  <p:sldLayoutId id="2147483657" r:id="rId8"/>
    <p:sldLayoutId id="2147483659" r:id="rId9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ctrTitle"/>
          </p:nvPr>
        </p:nvSpPr>
        <p:spPr>
          <a:xfrm>
            <a:off x="2328150" y="1991825"/>
            <a:ext cx="4487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Genetic Diseases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290512"/>
            <a:ext cx="695325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6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3688" y="760941"/>
            <a:ext cx="5972100" cy="27645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chemeClr val="tx2"/>
                </a:solidFill>
              </a:rPr>
              <a:t>A serious degeneration of the nervous system with an onset from </a:t>
            </a:r>
            <a:r>
              <a:rPr lang="en-US" alt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age 40 onward</a:t>
            </a:r>
            <a:r>
              <a:rPr lang="en-US" altLang="en-US" dirty="0">
                <a:solidFill>
                  <a:schemeClr val="tx2"/>
                </a:solidFill>
              </a:rPr>
              <a:t> - </a:t>
            </a:r>
            <a:r>
              <a:rPr lang="en-US" altLang="en-US" dirty="0">
                <a:solidFill>
                  <a:srgbClr val="FF0000"/>
                </a:solidFill>
              </a:rPr>
              <a:t>Fatal, </a:t>
            </a:r>
            <a:r>
              <a:rPr lang="en-US" altLang="en-US" u="sng" dirty="0">
                <a:solidFill>
                  <a:srgbClr val="FF0000"/>
                </a:solidFill>
              </a:rPr>
              <a:t>no cure</a:t>
            </a:r>
            <a:endParaRPr lang="en-US" altLang="en-US" dirty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n-US" altLang="en-US" sz="2700" dirty="0" smtClean="0">
                <a:solidFill>
                  <a:schemeClr val="tx2"/>
                </a:solidFill>
              </a:rPr>
              <a:t>Affected persons usually have no idea they have the disease until after they have children</a:t>
            </a:r>
          </a:p>
          <a:p>
            <a:pPr lvl="1">
              <a:defRPr/>
            </a:pPr>
            <a:r>
              <a:rPr lang="en-US" altLang="en-US" sz="2700" dirty="0" smtClean="0">
                <a:solidFill>
                  <a:schemeClr val="tx2"/>
                </a:solidFill>
              </a:rPr>
              <a:t>This puts their family in a place of confusion and fear</a:t>
            </a:r>
            <a:endParaRPr lang="en-US" altLang="en-US" sz="2700" dirty="0">
              <a:solidFill>
                <a:schemeClr val="tx2"/>
              </a:solidFill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7463" y="198475"/>
            <a:ext cx="5972100" cy="636000"/>
          </a:xfrm>
        </p:spPr>
        <p:txBody>
          <a:bodyPr/>
          <a:lstStyle/>
          <a:p>
            <a:pPr>
              <a:defRPr/>
            </a:pPr>
            <a:r>
              <a:rPr lang="en-US" altLang="en-US" sz="4050" dirty="0"/>
              <a:t>Huntington</a:t>
            </a:r>
            <a:r>
              <a:rPr lang="ja-JP" altLang="en-US" sz="4050" dirty="0"/>
              <a:t>’</a:t>
            </a:r>
            <a:r>
              <a:rPr lang="en-US" altLang="ja-JP" sz="4050" dirty="0"/>
              <a:t>s </a:t>
            </a:r>
            <a:r>
              <a:rPr lang="en-US" altLang="ja-JP" sz="4050" dirty="0" smtClean="0"/>
              <a:t>Disease</a:t>
            </a:r>
            <a:endParaRPr lang="en-US" alt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3771900" y="4686300"/>
            <a:ext cx="1729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Woody Guthrie</a:t>
            </a:r>
            <a:endParaRPr lang="en-US" altLang="en-US" sz="18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4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888" y="322300"/>
            <a:ext cx="5972100" cy="636000"/>
          </a:xfrm>
        </p:spPr>
        <p:txBody>
          <a:bodyPr/>
          <a:lstStyle/>
          <a:p>
            <a:r>
              <a:rPr lang="en-US" dirty="0" smtClean="0"/>
              <a:t>Polydactyly</a:t>
            </a:r>
            <a:endParaRPr lang="en-US" dirty="0"/>
          </a:p>
        </p:txBody>
      </p:sp>
      <p:pic>
        <p:nvPicPr>
          <p:cNvPr id="6146" name="Picture 2" descr="Image result for polydacty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513887"/>
            <a:ext cx="3536950" cy="265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9175" y="966820"/>
            <a:ext cx="268605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</a:rPr>
              <a:t>Poly= many  Dactyl=  finger</a:t>
            </a:r>
          </a:p>
          <a:p>
            <a:endParaRPr lang="en-US" sz="1800" dirty="0">
              <a:solidFill>
                <a:schemeClr val="tx2"/>
              </a:solidFill>
            </a:endParaRPr>
          </a:p>
          <a:p>
            <a:endParaRPr lang="en-US" sz="18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Occurs in 1:500 live births </a:t>
            </a:r>
            <a:endParaRPr lang="en-US" sz="18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Autosomal dominant in African genotypes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Dominant in Cats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148" name="Picture 4" descr="Image result for polydactyly in ca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222" y="2919072"/>
            <a:ext cx="2757803" cy="206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56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362451" y="330959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Autosomal Recessive diseases</a:t>
            </a:r>
            <a:endParaRPr dirty="0"/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914700" y="967359"/>
            <a:ext cx="2024100" cy="32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Description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" b="1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smtClean="0"/>
              <a:t>Disease that occur on a numbered gene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smtClean="0"/>
              <a:t>The mutated allele is masked by the dominant allele, and carriers are completely healthy</a:t>
            </a:r>
            <a:endParaRPr dirty="0"/>
          </a:p>
        </p:txBody>
      </p:sp>
      <p:sp>
        <p:nvSpPr>
          <p:cNvPr id="214" name="Shape 214"/>
          <p:cNvSpPr txBox="1">
            <a:spLocks noGrp="1"/>
          </p:cNvSpPr>
          <p:nvPr>
            <p:ph type="body" idx="2"/>
          </p:nvPr>
        </p:nvSpPr>
        <p:spPr>
          <a:xfrm>
            <a:off x="3298401" y="1786508"/>
            <a:ext cx="2024100" cy="13372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 smtClean="0"/>
              <a:t>P</a:t>
            </a:r>
            <a:r>
              <a:rPr lang="en" b="1" dirty="0" smtClean="0"/>
              <a:t>atterns of inheritance</a:t>
            </a:r>
            <a:endParaRPr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autosomal recess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24" y="966958"/>
            <a:ext cx="4484353" cy="297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00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67" descr="C:\WINDOWS\Annie\Jason\sickle cel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04" y="2791210"/>
            <a:ext cx="4119563" cy="194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40618" y="506036"/>
            <a:ext cx="5972100" cy="1437064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Recessive</a:t>
            </a:r>
            <a:r>
              <a:rPr lang="en-US" altLang="en-US" dirty="0"/>
              <a:t>, changes the shape of the hemoglobin molecule</a:t>
            </a:r>
          </a:p>
          <a:p>
            <a:pPr lvl="1">
              <a:defRPr/>
            </a:pPr>
            <a:r>
              <a:rPr lang="en-US" altLang="en-US" dirty="0"/>
              <a:t> </a:t>
            </a:r>
            <a:r>
              <a:rPr lang="en-US" altLang="en-US" u="sng" dirty="0"/>
              <a:t>Extremely</a:t>
            </a:r>
            <a:r>
              <a:rPr lang="en-US" altLang="en-US" dirty="0"/>
              <a:t> painful, </a:t>
            </a:r>
            <a:r>
              <a:rPr lang="en-US" altLang="en-US" dirty="0" smtClean="0"/>
              <a:t>debilitating</a:t>
            </a:r>
            <a:endParaRPr lang="en-US" altLang="en-US" dirty="0"/>
          </a:p>
          <a:p>
            <a:pPr lvl="1">
              <a:defRPr/>
            </a:pPr>
            <a:endParaRPr lang="en-US" alt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82836" y="83158"/>
            <a:ext cx="5972100" cy="636000"/>
          </a:xfrm>
        </p:spPr>
        <p:txBody>
          <a:bodyPr/>
          <a:lstStyle/>
          <a:p>
            <a:pPr>
              <a:defRPr/>
            </a:pPr>
            <a:r>
              <a:rPr lang="en-US" sz="4050" dirty="0">
                <a:ea typeface="ＭＳ Ｐゴシック" charset="0"/>
              </a:rPr>
              <a:t>Sickle-cell Anemia</a:t>
            </a:r>
            <a:endParaRPr lang="en-US" dirty="0">
              <a:solidFill>
                <a:srgbClr val="0000CC"/>
              </a:solidFill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9104" y="214487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</a:rPr>
              <a:t>SS – not affected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481" name="TextBox 1480"/>
          <p:cNvSpPr txBox="1"/>
          <p:nvPr/>
        </p:nvSpPr>
        <p:spPr>
          <a:xfrm>
            <a:off x="3609975" y="1960213"/>
            <a:ext cx="1990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chemeClr val="tx2"/>
                </a:solidFill>
              </a:rPr>
              <a:t>Ss</a:t>
            </a:r>
            <a:r>
              <a:rPr lang="en-US" sz="1800" dirty="0">
                <a:solidFill>
                  <a:schemeClr val="tx2"/>
                </a:solidFill>
              </a:rPr>
              <a:t> – Semi Affected, and a carrier</a:t>
            </a:r>
          </a:p>
        </p:txBody>
      </p:sp>
      <p:sp>
        <p:nvSpPr>
          <p:cNvPr id="1482" name="TextBox 1481"/>
          <p:cNvSpPr txBox="1"/>
          <p:nvPr/>
        </p:nvSpPr>
        <p:spPr>
          <a:xfrm>
            <a:off x="6924117" y="324871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chemeClr val="tx2"/>
                </a:solidFill>
              </a:rPr>
              <a:t>ss</a:t>
            </a:r>
            <a:r>
              <a:rPr lang="en-US" sz="1800" dirty="0">
                <a:solidFill>
                  <a:schemeClr val="tx2"/>
                </a:solidFill>
              </a:rPr>
              <a:t> – affected</a:t>
            </a:r>
          </a:p>
        </p:txBody>
      </p:sp>
      <p:pic>
        <p:nvPicPr>
          <p:cNvPr id="1483" name="Picture 1035" descr="C:\My Download Files\sickle cel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1142036"/>
            <a:ext cx="3028950" cy="197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27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838" y="189274"/>
            <a:ext cx="5972100" cy="636000"/>
          </a:xfrm>
        </p:spPr>
        <p:txBody>
          <a:bodyPr/>
          <a:lstStyle/>
          <a:p>
            <a:r>
              <a:rPr lang="en-US" dirty="0" smtClean="0"/>
              <a:t>Cystic fibrosis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0"/>
            <a:ext cx="4419600" cy="4191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7088" y="713250"/>
            <a:ext cx="2800062" cy="2764500"/>
          </a:xfrm>
        </p:spPr>
        <p:txBody>
          <a:bodyPr/>
          <a:lstStyle/>
          <a:p>
            <a:r>
              <a:rPr lang="en-US" dirty="0" smtClean="0"/>
              <a:t>Causes build up of mucus in the lungs and other organs</a:t>
            </a:r>
          </a:p>
          <a:p>
            <a:r>
              <a:rPr lang="en-US" dirty="0" smtClean="0"/>
              <a:t>No cure</a:t>
            </a:r>
          </a:p>
          <a:p>
            <a:r>
              <a:rPr lang="en-US" sz="1800" i="1" dirty="0" smtClean="0"/>
              <a:t>CC- no affected</a:t>
            </a:r>
          </a:p>
          <a:p>
            <a:r>
              <a:rPr lang="en-US" sz="1800" i="1" dirty="0" smtClean="0"/>
              <a:t>Cc- No affected, but a carrier</a:t>
            </a:r>
          </a:p>
          <a:p>
            <a:r>
              <a:rPr lang="en-US" sz="1800" i="1" dirty="0" smtClean="0"/>
              <a:t>cc- affected. 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37327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44" y="360288"/>
            <a:ext cx="2133312" cy="6360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lbinism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788" y="996288"/>
            <a:ext cx="3847812" cy="2764500"/>
          </a:xfrm>
        </p:spPr>
        <p:txBody>
          <a:bodyPr/>
          <a:lstStyle/>
          <a:p>
            <a:r>
              <a:rPr lang="en-US" dirty="0" smtClean="0"/>
              <a:t> Mutation of genes that code for melanin production</a:t>
            </a:r>
          </a:p>
          <a:p>
            <a:endParaRPr lang="en-US" dirty="0"/>
          </a:p>
          <a:p>
            <a:r>
              <a:rPr lang="en-US" dirty="0" smtClean="0"/>
              <a:t>Only present with two defective alleles</a:t>
            </a:r>
          </a:p>
          <a:p>
            <a:endParaRPr lang="en-US" dirty="0"/>
          </a:p>
        </p:txBody>
      </p:sp>
      <p:pic>
        <p:nvPicPr>
          <p:cNvPr id="41986" name="Picture 2" descr="Image result for albin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448" y="430638"/>
            <a:ext cx="1780962" cy="202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Image result for albinism in anim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2213273"/>
            <a:ext cx="3621245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47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ctrTitle"/>
          </p:nvPr>
        </p:nvSpPr>
        <p:spPr>
          <a:xfrm>
            <a:off x="268382" y="253314"/>
            <a:ext cx="3848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What are diseases? </a:t>
            </a:r>
            <a:endParaRPr dirty="0"/>
          </a:p>
        </p:txBody>
      </p:sp>
      <p:sp>
        <p:nvSpPr>
          <p:cNvPr id="172" name="Shape 172"/>
          <p:cNvSpPr txBox="1">
            <a:spLocks noGrp="1"/>
          </p:cNvSpPr>
          <p:nvPr>
            <p:ph type="subTitle" idx="1"/>
          </p:nvPr>
        </p:nvSpPr>
        <p:spPr>
          <a:xfrm>
            <a:off x="2876575" y="1413114"/>
            <a:ext cx="3848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Diseases are a dissent from typical cellular or organ function, not caused by injury.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(when something isn’t working right, and you didn’t get it from anything)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Shape 172"/>
          <p:cNvSpPr txBox="1">
            <a:spLocks/>
          </p:cNvSpPr>
          <p:nvPr/>
        </p:nvSpPr>
        <p:spPr>
          <a:xfrm>
            <a:off x="2192432" y="3357714"/>
            <a:ext cx="38481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Font typeface="Hind"/>
              <a:buNone/>
              <a:defRPr sz="1800" b="0" i="0" u="none" strike="noStrike" cap="none">
                <a:solidFill>
                  <a:srgbClr val="33CCFF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Font typeface="Hind"/>
              <a:buNone/>
              <a:defRPr sz="1800" b="0" i="0" u="none" strike="noStrike" cap="none">
                <a:solidFill>
                  <a:srgbClr val="33CCFF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Font typeface="Hind"/>
              <a:buNone/>
              <a:defRPr sz="1800" b="0" i="0" u="none" strike="noStrike" cap="none">
                <a:solidFill>
                  <a:srgbClr val="33CCFF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Font typeface="Hind"/>
              <a:buNone/>
              <a:defRPr sz="1800" b="0" i="0" u="none" strike="noStrike" cap="none">
                <a:solidFill>
                  <a:srgbClr val="33CCFF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Font typeface="Hind"/>
              <a:buNone/>
              <a:defRPr sz="1800" b="0" i="0" u="none" strike="noStrike" cap="none">
                <a:solidFill>
                  <a:srgbClr val="33CCFF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Font typeface="Hind"/>
              <a:buNone/>
              <a:defRPr sz="1800" b="0" i="0" u="none" strike="noStrike" cap="none">
                <a:solidFill>
                  <a:srgbClr val="33CCFF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Font typeface="Hind"/>
              <a:buNone/>
              <a:defRPr sz="1800" b="0" i="0" u="none" strike="noStrike" cap="none">
                <a:solidFill>
                  <a:srgbClr val="33CCFF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Font typeface="Hind"/>
              <a:buNone/>
              <a:defRPr sz="1800" b="0" i="0" u="none" strike="noStrike" cap="none">
                <a:solidFill>
                  <a:srgbClr val="33CCFF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Font typeface="Hind"/>
              <a:buNone/>
              <a:defRPr sz="1800" b="0" i="0" u="none" strike="noStrike" cap="none">
                <a:solidFill>
                  <a:srgbClr val="33CC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indent="0"/>
            <a:r>
              <a:rPr lang="en-US" b="1" i="1" dirty="0" smtClean="0"/>
              <a:t>You can be sick from the flu, but it is not a disease. </a:t>
            </a:r>
          </a:p>
          <a:p>
            <a:pPr marL="0" indent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1612612" y="852546"/>
            <a:ext cx="46926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smtClean="0"/>
              <a:t>Diseases can sometimes be traced backed to genetic function, and we can split them into categories: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1922318" y="2524991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Monogenetic Autosomal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2318" y="3341903"/>
            <a:ext cx="1712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Monogenetic Sex linked</a:t>
            </a:r>
            <a:endParaRPr lang="en-US" sz="18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2318" y="1953176"/>
            <a:ext cx="1792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800" b="1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Multi-factorial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52369" y="4158815"/>
            <a:ext cx="1782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Meiotic error/ chromosomal </a:t>
            </a:r>
            <a:r>
              <a:rPr lang="en-US" sz="1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abnormality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93342" y="1946134"/>
            <a:ext cx="279583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Heart disease</a:t>
            </a:r>
          </a:p>
          <a:p>
            <a:endParaRPr lang="en-US" sz="1600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 sz="16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Huntington’s disease </a:t>
            </a:r>
          </a:p>
          <a:p>
            <a:r>
              <a:rPr lang="en-US" sz="16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Sickle Cell</a:t>
            </a:r>
          </a:p>
          <a:p>
            <a:endParaRPr lang="en-US" sz="1600" i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endParaRPr lang="en-US" sz="1600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 sz="16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Color blindness</a:t>
            </a:r>
          </a:p>
          <a:p>
            <a:endParaRPr lang="en-US" sz="1600" i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endParaRPr lang="en-US" sz="1600" i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endParaRPr lang="en-US" sz="1600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 sz="16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Down’s Syndrome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Multifactorial</a:t>
            </a:r>
            <a:br>
              <a:rPr lang="en" dirty="0" smtClean="0"/>
            </a:br>
            <a:endParaRPr dirty="0"/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1067088" y="1650548"/>
            <a:ext cx="5972100" cy="27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›"/>
            </a:pPr>
            <a:r>
              <a:rPr lang="en-US" dirty="0" smtClean="0"/>
              <a:t>Disease caused by many genetic abnormalities, meaning geneticists and doctors can’t pinpoint ONE mutation that is responsible.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Heart Disease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Cancer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Type 2 Diabetes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88" y="283138"/>
            <a:ext cx="5972100" cy="636000"/>
          </a:xfrm>
        </p:spPr>
        <p:txBody>
          <a:bodyPr/>
          <a:lstStyle/>
          <a:p>
            <a:pPr algn="ctr" eaLnBrk="1" hangingPunct="1"/>
            <a:r>
              <a:rPr lang="en-US" altLang="en-US" sz="2850" dirty="0" smtClean="0"/>
              <a:t>Genetic Mutation</a:t>
            </a:r>
            <a:endParaRPr lang="en-US" altLang="en-US" sz="2850" dirty="0"/>
          </a:p>
        </p:txBody>
      </p:sp>
      <p:pic>
        <p:nvPicPr>
          <p:cNvPr id="20482" name="Picture 3" descr="bio_ch12_612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476" y="1048345"/>
            <a:ext cx="7678148" cy="2703910"/>
          </a:xfrm>
          <a:noFill/>
        </p:spPr>
      </p:pic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838200" y="3881462"/>
            <a:ext cx="2057400" cy="38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75" b="1" dirty="0">
                <a:solidFill>
                  <a:srgbClr val="F141E4"/>
                </a:solidFill>
              </a:rPr>
              <a:t>Substitution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3771900" y="3881462"/>
            <a:ext cx="1257300" cy="38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75" b="1" dirty="0">
                <a:solidFill>
                  <a:srgbClr val="F141E4"/>
                </a:solidFill>
              </a:rPr>
              <a:t>Insertion</a:t>
            </a:r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6086475" y="3881461"/>
            <a:ext cx="1257300" cy="38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75" b="1" dirty="0">
                <a:solidFill>
                  <a:srgbClr val="F141E4"/>
                </a:solidFill>
              </a:rPr>
              <a:t>Deletion</a:t>
            </a:r>
          </a:p>
        </p:txBody>
      </p:sp>
    </p:spTree>
    <p:extLst>
      <p:ext uri="{BB962C8B-B14F-4D97-AF65-F5344CB8AC3E}">
        <p14:creationId xmlns:p14="http://schemas.microsoft.com/office/powerpoint/2010/main" val="90630275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/>
      <p:bldP spid="131077" grpId="0"/>
      <p:bldP spid="1310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578727" y="886673"/>
            <a:ext cx="29778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1" dirty="0" smtClean="0"/>
              <a:t>Autosomal </a:t>
            </a:r>
            <a:endParaRPr lang="en-US" b="1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smtClean="0"/>
              <a:t>Mutations that occur on chromosomes 1-22. 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smtClean="0"/>
              <a:t>These chromosomes do not determine sex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183860" y="237441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</a:t>
            </a:r>
            <a:r>
              <a:rPr lang="en" dirty="0" smtClean="0"/>
              <a:t>onogenetic diseases</a:t>
            </a:r>
            <a:endParaRPr dirty="0"/>
          </a:p>
        </p:txBody>
      </p:sp>
      <p:sp>
        <p:nvSpPr>
          <p:cNvPr id="207" name="Shape 207"/>
          <p:cNvSpPr txBox="1">
            <a:spLocks noGrp="1"/>
          </p:cNvSpPr>
          <p:nvPr>
            <p:ph type="body" idx="2"/>
          </p:nvPr>
        </p:nvSpPr>
        <p:spPr>
          <a:xfrm>
            <a:off x="3912422" y="873441"/>
            <a:ext cx="2977800" cy="10674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b="1" dirty="0" smtClean="0"/>
              <a:t>Sex linked</a:t>
            </a:r>
            <a:endParaRPr sz="2800" b="1"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smtClean="0"/>
              <a:t>M</a:t>
            </a:r>
            <a:r>
              <a:rPr lang="en" dirty="0" smtClean="0"/>
              <a:t>utations that occur on X chromosome (or rarely Y chromosomes)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4321997" y="2496023"/>
            <a:ext cx="275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Meiotic </a:t>
            </a:r>
            <a:r>
              <a:rPr lang="en-US" sz="2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error/ chromosomal abnormality</a:t>
            </a:r>
          </a:p>
          <a:p>
            <a:r>
              <a:rPr lang="en-US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When one or more chromosomes are duplicated, shortened or abnormal </a:t>
            </a:r>
            <a:endParaRPr lang="en-US" sz="16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 build="p"/>
      <p:bldP spid="207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09" y="2311723"/>
            <a:ext cx="1811182" cy="636000"/>
          </a:xfrm>
        </p:spPr>
        <p:txBody>
          <a:bodyPr/>
          <a:lstStyle/>
          <a:p>
            <a:r>
              <a:rPr lang="en-US" dirty="0" smtClean="0"/>
              <a:t>Diseases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7100" y="4024124"/>
            <a:ext cx="2070955" cy="641395"/>
          </a:xfrm>
        </p:spPr>
        <p:txBody>
          <a:bodyPr/>
          <a:lstStyle/>
          <a:p>
            <a:r>
              <a:rPr lang="en-US" dirty="0" smtClean="0"/>
              <a:t>Multifactorial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716405" y="777497"/>
            <a:ext cx="2070955" cy="457559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onogenetic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301761" y="1542670"/>
            <a:ext cx="2070955" cy="457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»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 dirty="0" smtClean="0"/>
              <a:t>Sex linked</a:t>
            </a:r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4341510" y="149481"/>
            <a:ext cx="2070955" cy="457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»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 dirty="0" smtClean="0"/>
              <a:t>Autosomal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484718" y="775079"/>
            <a:ext cx="2070955" cy="457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»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 dirty="0" smtClean="0"/>
              <a:t>Dominant</a:t>
            </a:r>
            <a:endParaRPr lang="en-US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5038868" y="774377"/>
            <a:ext cx="2070955" cy="457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»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 dirty="0" smtClean="0"/>
              <a:t>Recessive</a:t>
            </a:r>
            <a:endParaRPr lang="en-US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3377875" y="2969632"/>
            <a:ext cx="2289389" cy="457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»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Meiotic 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error/ chromosomal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abnormality</a:t>
            </a:r>
            <a:endParaRPr lang="en-US" dirty="0" smtClean="0"/>
          </a:p>
          <a:p>
            <a:pPr lvl="1"/>
            <a:r>
              <a:rPr lang="en-US" dirty="0" smtClean="0"/>
              <a:t>Deletion</a:t>
            </a:r>
          </a:p>
          <a:p>
            <a:pPr lvl="1"/>
            <a:r>
              <a:rPr lang="en-US" dirty="0" smtClean="0"/>
              <a:t>Mutation</a:t>
            </a:r>
          </a:p>
          <a:p>
            <a:pPr lvl="1"/>
            <a:r>
              <a:rPr lang="en-US" dirty="0" smtClean="0"/>
              <a:t>Duplication</a:t>
            </a:r>
            <a:endParaRPr lang="en-US" dirty="0"/>
          </a:p>
          <a:p>
            <a:pPr marL="1028700" lvl="2" indent="0">
              <a:buNone/>
            </a:pP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401190" y="1476889"/>
            <a:ext cx="350692" cy="9312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455102" y="2915010"/>
            <a:ext cx="517589" cy="9171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6" idx="1"/>
          </p:cNvCxnSpPr>
          <p:nvPr/>
        </p:nvCxnSpPr>
        <p:spPr>
          <a:xfrm flipV="1">
            <a:off x="2732755" y="378261"/>
            <a:ext cx="1608755" cy="4793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444092" y="1280464"/>
            <a:ext cx="1604033" cy="4909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9" idx="1"/>
          </p:cNvCxnSpPr>
          <p:nvPr/>
        </p:nvCxnSpPr>
        <p:spPr>
          <a:xfrm>
            <a:off x="2141754" y="1280464"/>
            <a:ext cx="1236121" cy="19179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807445" y="603017"/>
            <a:ext cx="0" cy="3427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752950" y="570457"/>
            <a:ext cx="0" cy="3427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997945" y="2010502"/>
            <a:ext cx="0" cy="3427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"/>
          <p:cNvSpPr txBox="1">
            <a:spLocks/>
          </p:cNvSpPr>
          <p:nvPr/>
        </p:nvSpPr>
        <p:spPr>
          <a:xfrm>
            <a:off x="4219084" y="2229673"/>
            <a:ext cx="2630182" cy="457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»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114300" indent="0">
              <a:buNone/>
            </a:pPr>
            <a:r>
              <a:rPr lang="en-US" dirty="0" smtClean="0"/>
              <a:t>Dominant       Recessive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836145" y="2010502"/>
            <a:ext cx="0" cy="3427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84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362451" y="330959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Autosomal diseases</a:t>
            </a:r>
            <a:endParaRPr dirty="0"/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914700" y="967359"/>
            <a:ext cx="2024100" cy="32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Disease that occur on a single gene on chromosomes 1-22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" b="1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The disease can either occur with the dominant allele or the recessive allele</a:t>
            </a:r>
            <a:endParaRPr b="1" dirty="0"/>
          </a:p>
        </p:txBody>
      </p:sp>
      <p:pic>
        <p:nvPicPr>
          <p:cNvPr id="1026" name="Picture 2" descr="Image result for human karyoty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626" y="438142"/>
            <a:ext cx="4733850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11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362451" y="330959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Autosomal Dominant diseases</a:t>
            </a:r>
            <a:endParaRPr dirty="0"/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467025" y="966959"/>
            <a:ext cx="3647776" cy="32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Description: </a:t>
            </a:r>
          </a:p>
          <a:p>
            <a:pPr marL="285750" indent="-285750"/>
            <a:r>
              <a:rPr lang="en-US" dirty="0" smtClean="0"/>
              <a:t> </a:t>
            </a:r>
            <a:r>
              <a:rPr lang="en-US" dirty="0"/>
              <a:t>Some </a:t>
            </a:r>
            <a:r>
              <a:rPr lang="en-US" dirty="0" smtClean="0"/>
              <a:t>genetic mutations </a:t>
            </a:r>
            <a:r>
              <a:rPr lang="en-US" dirty="0"/>
              <a:t>make the gene faulty so that the message is not read correctly or is not read at all by the cell. </a:t>
            </a:r>
            <a:endParaRPr lang="en-US" dirty="0" smtClean="0"/>
          </a:p>
          <a:p>
            <a:pPr marL="285750" indent="-285750"/>
            <a:r>
              <a:rPr lang="en-US" dirty="0" smtClean="0"/>
              <a:t> </a:t>
            </a:r>
            <a:r>
              <a:rPr lang="en-US" dirty="0"/>
              <a:t>If a genetic condition occurs when only one copy of the gene is changed, this is called a dominant </a:t>
            </a:r>
            <a:r>
              <a:rPr lang="en-US" dirty="0" smtClean="0"/>
              <a:t>mutation.</a:t>
            </a:r>
            <a:endParaRPr lang="en-US" dirty="0"/>
          </a:p>
          <a:p>
            <a:pPr marL="285750" indent="-285750"/>
            <a:r>
              <a:rPr lang="en-US" dirty="0" smtClean="0"/>
              <a:t> </a:t>
            </a:r>
            <a:r>
              <a:rPr lang="en-US" dirty="0"/>
              <a:t>An autosomal gene is a gene located on a numbered chromosome and usually affects males and females in the same way. </a:t>
            </a:r>
            <a:endParaRPr b="1" dirty="0"/>
          </a:p>
        </p:txBody>
      </p:sp>
      <p:sp>
        <p:nvSpPr>
          <p:cNvPr id="214" name="Shape 214"/>
          <p:cNvSpPr txBox="1">
            <a:spLocks noGrp="1"/>
          </p:cNvSpPr>
          <p:nvPr>
            <p:ph type="body" idx="2"/>
          </p:nvPr>
        </p:nvSpPr>
        <p:spPr>
          <a:xfrm>
            <a:off x="4114801" y="1037737"/>
            <a:ext cx="2024100" cy="32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 smtClean="0"/>
              <a:t>P</a:t>
            </a:r>
            <a:r>
              <a:rPr lang="en" b="1" dirty="0" smtClean="0"/>
              <a:t>atterns of inheritance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b="1" dirty="0" smtClean="0"/>
              <a:t>H</a:t>
            </a:r>
            <a:r>
              <a:rPr lang="en" sz="1200" b="1" dirty="0" smtClean="0"/>
              <a:t>eterozygous dominant</a:t>
            </a:r>
            <a:r>
              <a:rPr lang="en" sz="1200" dirty="0" smtClean="0"/>
              <a:t>= predisposed, but unaffected by the disease </a:t>
            </a:r>
            <a:r>
              <a:rPr lang="en" sz="1200" i="1" dirty="0" smtClean="0"/>
              <a:t>(the recessive trait is working to correct cell function)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b="1" dirty="0" smtClean="0"/>
              <a:t>H</a:t>
            </a:r>
            <a:r>
              <a:rPr lang="en" sz="1200" b="1" dirty="0" smtClean="0"/>
              <a:t>omozygous recessive </a:t>
            </a:r>
            <a:r>
              <a:rPr lang="en" sz="1200" dirty="0" smtClean="0"/>
              <a:t>–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 smtClean="0"/>
              <a:t>N</a:t>
            </a:r>
            <a:r>
              <a:rPr lang="en" sz="1200" dirty="0" smtClean="0"/>
              <a:t>ot predisposed, not affected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" sz="12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b="1" dirty="0" smtClean="0"/>
              <a:t>H</a:t>
            </a:r>
            <a:r>
              <a:rPr lang="en" sz="1200" b="1" dirty="0" smtClean="0"/>
              <a:t>omozygous dominant</a:t>
            </a:r>
            <a:r>
              <a:rPr lang="en" sz="1200" dirty="0" smtClean="0"/>
              <a:t>= affected. 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" b="1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860" y="361706"/>
            <a:ext cx="1163023" cy="4215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in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2715</TotalTime>
  <Words>510</Words>
  <Application>Microsoft Office PowerPoint</Application>
  <PresentationFormat>On-screen Show (16:9)</PresentationFormat>
  <Paragraphs>103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Hind</vt:lpstr>
      <vt:lpstr>Calibri</vt:lpstr>
      <vt:lpstr>MS PGothic</vt:lpstr>
      <vt:lpstr>MS PGothic</vt:lpstr>
      <vt:lpstr>Arial</vt:lpstr>
      <vt:lpstr>Times New Roman</vt:lpstr>
      <vt:lpstr>Dumaine</vt:lpstr>
      <vt:lpstr>Genetic Diseases</vt:lpstr>
      <vt:lpstr>1. What are diseases? </vt:lpstr>
      <vt:lpstr>PowerPoint Presentation</vt:lpstr>
      <vt:lpstr>Multifactorial </vt:lpstr>
      <vt:lpstr>Genetic Mutation</vt:lpstr>
      <vt:lpstr>Monogenetic diseases</vt:lpstr>
      <vt:lpstr>Diseases</vt:lpstr>
      <vt:lpstr>Autosomal diseases</vt:lpstr>
      <vt:lpstr>Autosomal Dominant diseases</vt:lpstr>
      <vt:lpstr>PowerPoint Presentation</vt:lpstr>
      <vt:lpstr>Huntington’s Disease</vt:lpstr>
      <vt:lpstr>Polydactyly</vt:lpstr>
      <vt:lpstr>Autosomal Recessive diseases</vt:lpstr>
      <vt:lpstr>Sickle-cell Anemia</vt:lpstr>
      <vt:lpstr>Cystic fibrosis</vt:lpstr>
      <vt:lpstr>Albinism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 Diseases</dc:title>
  <dc:creator>Elizabeth Wynn</dc:creator>
  <cp:lastModifiedBy>Elizabeth Wynn</cp:lastModifiedBy>
  <cp:revision>13</cp:revision>
  <cp:lastPrinted>2018-02-10T22:00:39Z</cp:lastPrinted>
  <dcterms:modified xsi:type="dcterms:W3CDTF">2018-02-12T17:57:59Z</dcterms:modified>
</cp:coreProperties>
</file>