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6"/>
  </p:notesMasterIdLst>
  <p:sldIdLst>
    <p:sldId id="284" r:id="rId2"/>
    <p:sldId id="285" r:id="rId3"/>
    <p:sldId id="315" r:id="rId4"/>
    <p:sldId id="294" r:id="rId5"/>
    <p:sldId id="297" r:id="rId6"/>
    <p:sldId id="295" r:id="rId7"/>
    <p:sldId id="286" r:id="rId8"/>
    <p:sldId id="287" r:id="rId9"/>
    <p:sldId id="300" r:id="rId10"/>
    <p:sldId id="301" r:id="rId11"/>
    <p:sldId id="306" r:id="rId12"/>
    <p:sldId id="310" r:id="rId13"/>
    <p:sldId id="305" r:id="rId14"/>
    <p:sldId id="313" r:id="rId15"/>
  </p:sldIdLst>
  <p:sldSz cx="9144000" cy="5143500" type="screen16x9"/>
  <p:notesSz cx="6858000" cy="9144000"/>
  <p:embeddedFontLst>
    <p:embeddedFont>
      <p:font typeface="MS PGothic" panose="020B0600070205080204" pitchFamily="34" charset="-128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Hind" panose="020B0604020202020204" charset="0"/>
      <p:regular r:id="rId22"/>
      <p:bold r:id="rId23"/>
    </p:embeddedFont>
    <p:embeddedFont>
      <p:font typeface="MS PGothic" panose="020B0600070205080204" pitchFamily="34" charset="-128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8B1686-3C65-47BC-A72C-3EFBE24BAFCB}">
  <a:tblStyle styleId="{908B1686-3C65-47BC-A72C-3EFBE24BAF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5534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6717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1067100" y="1676800"/>
            <a:ext cx="2024100" cy="324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›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»"/>
              <a:defRPr sz="16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3194801" y="1676800"/>
            <a:ext cx="2024100" cy="324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›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»"/>
              <a:defRPr sz="16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3"/>
          </p:nvPr>
        </p:nvSpPr>
        <p:spPr>
          <a:xfrm>
            <a:off x="5322501" y="1676800"/>
            <a:ext cx="2024100" cy="324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›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»"/>
              <a:defRPr sz="1600"/>
            </a:lvl9pPr>
          </a:lstStyle>
          <a:p>
            <a:endParaRPr/>
          </a:p>
        </p:txBody>
      </p:sp>
      <p:grpSp>
        <p:nvGrpSpPr>
          <p:cNvPr id="82" name="Shape 82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83" name="Shape 83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Shape 84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Shape 85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" name="Shape 88"/>
          <p:cNvGrpSpPr/>
          <p:nvPr/>
        </p:nvGrpSpPr>
        <p:grpSpPr>
          <a:xfrm>
            <a:off x="3" y="2738679"/>
            <a:ext cx="722480" cy="2404814"/>
            <a:chOff x="3" y="2750304"/>
            <a:chExt cx="722480" cy="2404814"/>
          </a:xfrm>
        </p:grpSpPr>
        <p:sp>
          <p:nvSpPr>
            <p:cNvPr id="89" name="Shape 89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Shape 93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mall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Shape 123"/>
          <p:cNvGrpSpPr/>
          <p:nvPr/>
        </p:nvGrpSpPr>
        <p:grpSpPr>
          <a:xfrm>
            <a:off x="7934863" y="4"/>
            <a:ext cx="1209179" cy="2774603"/>
            <a:chOff x="7395202" y="-6"/>
            <a:chExt cx="1748884" cy="4013021"/>
          </a:xfrm>
        </p:grpSpPr>
        <p:sp>
          <p:nvSpPr>
            <p:cNvPr id="124" name="Shape 124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Shape 125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Shape 126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Shape 127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Shape 129"/>
          <p:cNvGrpSpPr/>
          <p:nvPr/>
        </p:nvGrpSpPr>
        <p:grpSpPr>
          <a:xfrm>
            <a:off x="-1" y="2232486"/>
            <a:ext cx="874634" cy="2911268"/>
            <a:chOff x="3" y="2750304"/>
            <a:chExt cx="722480" cy="2404814"/>
          </a:xfrm>
        </p:grpSpPr>
        <p:sp>
          <p:nvSpPr>
            <p:cNvPr id="130" name="Shape 130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Shape 131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Shape 132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Shape 133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Shape 134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">
  <p:cSld name="BLANK_1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Shape 136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137" name="Shape 137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Shape 138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Shape 139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Shape 140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Shape 142"/>
          <p:cNvSpPr/>
          <p:nvPr/>
        </p:nvSpPr>
        <p:spPr>
          <a:xfrm rot="5400000" flipH="1">
            <a:off x="-479615" y="1845054"/>
            <a:ext cx="2455200" cy="14958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/>
          <p:nvPr/>
        </p:nvSpPr>
        <p:spPr>
          <a:xfrm rot="5400000">
            <a:off x="-262152" y="1526813"/>
            <a:ext cx="1340700" cy="8163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/>
          <p:nvPr/>
        </p:nvSpPr>
        <p:spPr>
          <a:xfrm rot="-5400000" flipH="1">
            <a:off x="-358955" y="3663589"/>
            <a:ext cx="1838400" cy="11205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/>
          <p:cNvSpPr/>
          <p:nvPr/>
        </p:nvSpPr>
        <p:spPr>
          <a:xfrm rot="-5400000">
            <a:off x="-199052" y="1206482"/>
            <a:ext cx="1018800" cy="6207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/>
          <p:nvPr/>
        </p:nvSpPr>
        <p:spPr>
          <a:xfrm rot="-5400000" flipH="1">
            <a:off x="472234" y="3024661"/>
            <a:ext cx="1272000" cy="7752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4282-3FC2-4545-9DC6-F513828189AF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1210-7C7B-4C30-AC13-2D7538A4C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1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4282-3FC2-4545-9DC6-F513828189AF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1210-7C7B-4C30-AC13-2D7538A4C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0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41F3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67088" y="1650548"/>
            <a:ext cx="5972100" cy="27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»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6" r:id="rId2"/>
    <p:sldLayoutId id="2147483657" r:id="rId3"/>
    <p:sldLayoutId id="2147483659" r:id="rId4"/>
    <p:sldLayoutId id="2147483660" r:id="rId5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Sex linked inheritance and meiotic errors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1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6597" y="154314"/>
            <a:ext cx="5972100" cy="636000"/>
          </a:xfrm>
        </p:spPr>
        <p:txBody>
          <a:bodyPr/>
          <a:lstStyle/>
          <a:p>
            <a:pPr>
              <a:defRPr/>
            </a:pPr>
            <a:r>
              <a:rPr lang="en-US" sz="4050" dirty="0">
                <a:ea typeface="ＭＳ Ｐゴシック" charset="0"/>
              </a:rPr>
              <a:t>Trisomy 21</a:t>
            </a:r>
            <a:endParaRPr lang="en-US" dirty="0">
              <a:solidFill>
                <a:srgbClr val="0000CC"/>
              </a:solidFill>
              <a:ea typeface="ＭＳ Ｐゴシック" charset="0"/>
            </a:endParaRPr>
          </a:p>
        </p:txBody>
      </p:sp>
      <p:pic>
        <p:nvPicPr>
          <p:cNvPr id="5122" name="Picture 2" descr="Image result for down's syndrome karyoty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591" y="634450"/>
            <a:ext cx="2562225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6063" y="883832"/>
            <a:ext cx="3761509" cy="339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Tx/>
              <a:buChar char="•"/>
              <a:defRPr/>
            </a:pPr>
            <a:r>
              <a:rPr lang="en-US" altLang="en-US" sz="2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“Down’s </a:t>
            </a:r>
            <a:r>
              <a:rPr lang="en-US" altLang="en-US" sz="2800" b="1" dirty="0">
                <a:solidFill>
                  <a:schemeClr val="tx2"/>
                </a:solidFill>
                <a:latin typeface="Arial" panose="020B0604020202020204" pitchFamily="34" charset="0"/>
              </a:rPr>
              <a:t>Syndrome”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Tx/>
              <a:buChar char="•"/>
              <a:defRPr/>
            </a:pPr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Occurs more frequently                                      in children born to                                       older women </a:t>
            </a:r>
            <a:r>
              <a:rPr lang="en-US" altLang="en-US" sz="2400" b="1" u="sng" dirty="0">
                <a:solidFill>
                  <a:schemeClr val="tx2"/>
                </a:solidFill>
                <a:latin typeface="Arial" panose="020B0604020202020204" pitchFamily="34" charset="0"/>
              </a:rPr>
              <a:t>and</a:t>
            </a:r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 men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Tx/>
              <a:buChar char="•"/>
              <a:defRPr/>
            </a:pPr>
            <a:endParaRPr lang="en-US" altLang="en-US" sz="15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chemeClr val="hlink"/>
              </a:buClr>
              <a:buFontTx/>
              <a:buChar char="–"/>
              <a:defRPr/>
            </a:pPr>
            <a: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</a:rPr>
              <a:t> 1: 80 births after 40 </a:t>
            </a:r>
            <a:r>
              <a:rPr lang="en-US" altLang="en-US" b="1" dirty="0" err="1">
                <a:solidFill>
                  <a:schemeClr val="tx2"/>
                </a:solidFill>
                <a:latin typeface="Arial" panose="020B0604020202020204" pitchFamily="34" charset="0"/>
              </a:rPr>
              <a:t>yrs</a:t>
            </a:r>
            <a:endParaRPr lang="en-US" altLang="en-US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chemeClr val="hlink"/>
              </a:buClr>
              <a:buFontTx/>
              <a:buChar char="–"/>
              <a:defRPr/>
            </a:pPr>
            <a:endParaRPr lang="en-US" altLang="en-US" sz="135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chemeClr val="hlink"/>
              </a:buClr>
              <a:buFontTx/>
              <a:buChar char="–"/>
              <a:defRPr/>
            </a:pPr>
            <a: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</a:rPr>
              <a:t> 1: 40 births after 45 </a:t>
            </a:r>
            <a:r>
              <a:rPr lang="en-US" altLang="en-US" b="1" dirty="0" err="1">
                <a:solidFill>
                  <a:schemeClr val="tx2"/>
                </a:solidFill>
                <a:latin typeface="Arial" panose="020B0604020202020204" pitchFamily="34" charset="0"/>
              </a:rPr>
              <a:t>yrs</a:t>
            </a:r>
            <a:endParaRPr lang="en-US" altLang="en-US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65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6162" y="922096"/>
            <a:ext cx="5972100" cy="27645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XXY </a:t>
            </a:r>
            <a:r>
              <a:rPr lang="en-US" altLang="en-US" dirty="0">
                <a:solidFill>
                  <a:schemeClr val="bg1"/>
                </a:solidFill>
              </a:rPr>
              <a:t>condition</a:t>
            </a:r>
          </a:p>
          <a:p>
            <a:pPr lvl="1">
              <a:defRPr/>
            </a:pPr>
            <a:r>
              <a:rPr lang="en-US" altLang="en-US" dirty="0">
                <a:solidFill>
                  <a:schemeClr val="bg1"/>
                </a:solidFill>
              </a:rPr>
              <a:t> Most from non-disjunction in mother </a:t>
            </a:r>
          </a:p>
          <a:p>
            <a:pPr lvl="1">
              <a:defRPr/>
            </a:pPr>
            <a:r>
              <a:rPr lang="en-US" altLang="en-US" dirty="0">
                <a:solidFill>
                  <a:schemeClr val="bg1"/>
                </a:solidFill>
              </a:rPr>
              <a:t> Tall, some mental slowness</a:t>
            </a:r>
          </a:p>
          <a:p>
            <a:pPr lvl="1">
              <a:defRPr/>
            </a:pPr>
            <a:r>
              <a:rPr lang="en-US" altLang="en-US" dirty="0">
                <a:solidFill>
                  <a:schemeClr val="bg1"/>
                </a:solidFill>
              </a:rPr>
              <a:t> Poor male sex organ development; 	breast development;                           	usually sterile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3679" y="286096"/>
            <a:ext cx="5972100" cy="636000"/>
          </a:xfrm>
        </p:spPr>
        <p:txBody>
          <a:bodyPr/>
          <a:lstStyle/>
          <a:p>
            <a:pPr>
              <a:defRPr/>
            </a:pPr>
            <a:r>
              <a:rPr lang="en-US" sz="4050" dirty="0" err="1">
                <a:ea typeface="ＭＳ Ｐゴシック" charset="0"/>
              </a:rPr>
              <a:t>Klinefelter</a:t>
            </a:r>
            <a:r>
              <a:rPr lang="en-US" sz="4050" dirty="0">
                <a:ea typeface="ＭＳ Ｐゴシック" charset="0"/>
              </a:rPr>
              <a:t> Syndrome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ＭＳ Ｐゴシック" charset="0"/>
            </a:endParaRPr>
          </a:p>
        </p:txBody>
      </p:sp>
      <p:pic>
        <p:nvPicPr>
          <p:cNvPr id="54276" name="Picture 5" descr="C:\WINDOWS\Annie\Jason\kleindeld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71850"/>
            <a:ext cx="1607344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24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22851" y="903750"/>
            <a:ext cx="5972100" cy="27645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Deletion</a:t>
            </a:r>
            <a:r>
              <a:rPr lang="en-US" altLang="en-US" dirty="0">
                <a:solidFill>
                  <a:schemeClr val="bg1"/>
                </a:solidFill>
              </a:rPr>
              <a:t> or 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translocation</a:t>
            </a:r>
            <a:r>
              <a:rPr lang="en-US" altLang="en-US" dirty="0">
                <a:solidFill>
                  <a:schemeClr val="bg1"/>
                </a:solidFill>
              </a:rPr>
              <a:t> of material from 5th chromosome</a:t>
            </a:r>
          </a:p>
          <a:p>
            <a:pPr lvl="1">
              <a:defRPr/>
            </a:pPr>
            <a:r>
              <a:rPr lang="ja-JP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altLang="ja-JP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Cry of the Cat</a:t>
            </a:r>
            <a:r>
              <a:rPr lang="ja-JP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r>
              <a:rPr lang="en-US" altLang="ja-JP" dirty="0">
                <a:solidFill>
                  <a:schemeClr val="bg1"/>
                </a:solidFill>
              </a:rPr>
              <a:t> (French) – sound many children make                              when crying</a:t>
            </a:r>
          </a:p>
          <a:p>
            <a:pPr lvl="1">
              <a:defRPr/>
            </a:pP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</a:rPr>
              <a:t>Severely disabled individuals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39724" y="286096"/>
            <a:ext cx="5972100" cy="636000"/>
          </a:xfrm>
        </p:spPr>
        <p:txBody>
          <a:bodyPr/>
          <a:lstStyle/>
          <a:p>
            <a:pPr>
              <a:defRPr/>
            </a:pPr>
            <a:r>
              <a:rPr lang="en-US" sz="4050" dirty="0">
                <a:ea typeface="ＭＳ Ｐゴシック" charset="0"/>
              </a:rPr>
              <a:t>Cri-du-Chat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19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77379" y="715366"/>
            <a:ext cx="5972100" cy="2764500"/>
          </a:xfrm>
        </p:spPr>
        <p:txBody>
          <a:bodyPr/>
          <a:lstStyle/>
          <a:p>
            <a:pPr>
              <a:defRPr/>
            </a:pPr>
            <a:r>
              <a:rPr lang="en-US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XO</a:t>
            </a:r>
            <a:endParaRPr lang="en-US" sz="2700" dirty="0">
              <a:solidFill>
                <a:schemeClr val="bg1"/>
              </a:solidFill>
              <a:ea typeface="ＭＳ Ｐゴシック" charset="0"/>
            </a:endParaRP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 Females with only one X </a:t>
            </a:r>
            <a:r>
              <a:rPr lang="en-US" dirty="0" smtClean="0">
                <a:solidFill>
                  <a:schemeClr val="bg1"/>
                </a:solidFill>
                <a:ea typeface="ＭＳ Ｐゴシック" charset="0"/>
              </a:rPr>
              <a:t>chromosome, mostly </a:t>
            </a: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due to nondisjunction in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father</a:t>
            </a:r>
            <a:endParaRPr lang="en-US" dirty="0">
              <a:solidFill>
                <a:schemeClr val="bg1"/>
              </a:solidFill>
              <a:ea typeface="ＭＳ Ｐゴシック" charset="0"/>
            </a:endParaRP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 Most are spontaneously aborted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 Sterile, short stature,                                      	heart defects, premature                                        	aging, shorter lives</a:t>
            </a:r>
          </a:p>
          <a:p>
            <a:pPr>
              <a:defRPr/>
            </a:pPr>
            <a:endParaRPr lang="en-US" sz="2700" dirty="0">
              <a:solidFill>
                <a:schemeClr val="bg1"/>
              </a:solidFill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YO</a:t>
            </a: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 = 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LETHAL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31906" y="206268"/>
            <a:ext cx="5972100" cy="636000"/>
          </a:xfrm>
        </p:spPr>
        <p:txBody>
          <a:bodyPr/>
          <a:lstStyle/>
          <a:p>
            <a:pPr>
              <a:defRPr/>
            </a:pPr>
            <a:r>
              <a:rPr lang="en-US" sz="4050" dirty="0">
                <a:ea typeface="ＭＳ Ｐゴシック" charset="0"/>
              </a:rPr>
              <a:t>Turner Syndrome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30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52971" y="716973"/>
            <a:ext cx="5972100" cy="2764500"/>
          </a:xfrm>
        </p:spPr>
        <p:txBody>
          <a:bodyPr/>
          <a:lstStyle/>
          <a:p>
            <a:pPr>
              <a:defRPr/>
            </a:pPr>
            <a:r>
              <a:rPr lang="en-US" altLang="en-US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Fragile X syndrome</a:t>
            </a:r>
            <a:endParaRPr lang="en-US" altLang="en-US" sz="2700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</a:rPr>
              <a:t>Intellectual disability </a:t>
            </a:r>
            <a:endParaRPr lang="en-US" altLang="en-US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en-US" altLang="en-US" dirty="0">
                <a:solidFill>
                  <a:schemeClr val="bg1"/>
                </a:solidFill>
              </a:rPr>
              <a:t> Repeats that may block </a:t>
            </a:r>
            <a:br>
              <a:rPr lang="en-US" altLang="en-US" dirty="0">
                <a:solidFill>
                  <a:schemeClr val="bg1"/>
                </a:solidFill>
              </a:rPr>
            </a:br>
            <a:r>
              <a:rPr lang="en-US" altLang="en-US" dirty="0" smtClean="0">
                <a:solidFill>
                  <a:schemeClr val="bg1"/>
                </a:solidFill>
              </a:rPr>
              <a:t>expression </a:t>
            </a:r>
            <a:r>
              <a:rPr lang="en-US" altLang="en-US" dirty="0">
                <a:solidFill>
                  <a:schemeClr val="bg1"/>
                </a:solidFill>
              </a:rPr>
              <a:t>of gene on </a:t>
            </a:r>
            <a:br>
              <a:rPr lang="en-US" altLang="en-US" dirty="0">
                <a:solidFill>
                  <a:schemeClr val="bg1"/>
                </a:solidFill>
              </a:rPr>
            </a:br>
            <a:r>
              <a:rPr lang="en-US" altLang="en-US" dirty="0" smtClean="0">
                <a:solidFill>
                  <a:schemeClr val="bg1"/>
                </a:solidFill>
              </a:rPr>
              <a:t>X </a:t>
            </a:r>
            <a:r>
              <a:rPr lang="en-US" altLang="en-US" dirty="0">
                <a:solidFill>
                  <a:schemeClr val="bg1"/>
                </a:solidFill>
              </a:rPr>
              <a:t>chromosome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0342" y="159464"/>
            <a:ext cx="5972100" cy="636000"/>
          </a:xfrm>
        </p:spPr>
        <p:txBody>
          <a:bodyPr/>
          <a:lstStyle/>
          <a:p>
            <a:pPr>
              <a:defRPr/>
            </a:pPr>
            <a:r>
              <a:rPr lang="en-US" sz="4050" dirty="0">
                <a:ea typeface="ＭＳ Ｐゴシック" charset="0"/>
              </a:rPr>
              <a:t>Duplications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ＭＳ Ｐゴシック" charset="0"/>
            </a:endParaRPr>
          </a:p>
        </p:txBody>
      </p:sp>
      <p:pic>
        <p:nvPicPr>
          <p:cNvPr id="5" name="Picture 5" descr="C:\WINDOWS\Annie\Jason\dupli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396" y="592282"/>
            <a:ext cx="24193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64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362451" y="330959"/>
            <a:ext cx="5972100" cy="636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r>
              <a:rPr lang="en" dirty="0" smtClean="0"/>
              <a:t>Sex Linked diseases</a:t>
            </a:r>
            <a:endParaRPr dirty="0"/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914700" y="967359"/>
            <a:ext cx="2024100" cy="118355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M</a:t>
            </a:r>
            <a:r>
              <a:rPr lang="en" b="1" dirty="0" smtClean="0"/>
              <a:t>ainly occur when there is  a mutation on a gene on the X chromosome. </a:t>
            </a:r>
          </a:p>
          <a:p>
            <a:pPr marL="0" indent="0">
              <a:buNone/>
            </a:pPr>
            <a:endParaRPr lang="en" b="1" dirty="0"/>
          </a:p>
          <a:p>
            <a:pPr marL="0" indent="0">
              <a:buNone/>
            </a:pPr>
            <a:r>
              <a:rPr lang="en" b="1" dirty="0" smtClean="0"/>
              <a:t>Since men only have 1  X chromosome, sometimes sex linked diseases occur only in men. </a:t>
            </a:r>
            <a:endParaRPr b="1" dirty="0"/>
          </a:p>
        </p:txBody>
      </p:sp>
      <p:sp>
        <p:nvSpPr>
          <p:cNvPr id="4" name="AutoShape 2" descr="Image result for x chromos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Image result for x chromos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663" y="160339"/>
            <a:ext cx="4801156" cy="276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98663" y="3169227"/>
            <a:ext cx="3590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The Y chromosome is not being enough to hold any vital genes. Which is why sex linked disorders MOSTLY occur on the X chromosome. </a:t>
            </a:r>
          </a:p>
        </p:txBody>
      </p:sp>
    </p:spTree>
    <p:extLst>
      <p:ext uri="{BB962C8B-B14F-4D97-AF65-F5344CB8AC3E}">
        <p14:creationId xmlns:p14="http://schemas.microsoft.com/office/powerpoint/2010/main" val="74261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Image result for sex linked inherit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72927"/>
            <a:ext cx="5046834" cy="397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8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Color-blindness</a:t>
            </a:r>
          </a:p>
          <a:p>
            <a:pPr>
              <a:defRPr/>
            </a:pPr>
            <a:r>
              <a:rPr lang="en-US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Baldness</a:t>
            </a: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60498" y="83129"/>
            <a:ext cx="3791957" cy="636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hlink"/>
                </a:solidFill>
                <a:ea typeface="ＭＳ Ｐゴシック" charset="0"/>
              </a:rPr>
              <a:t>Color Blindness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ＭＳ Ｐゴシック" charset="0"/>
            </a:endParaRPr>
          </a:p>
        </p:txBody>
      </p:sp>
      <p:pic>
        <p:nvPicPr>
          <p:cNvPr id="40964" name="Picture 4" descr="C:\My Documents\GRAPHICS\colar-bli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" y="1398070"/>
            <a:ext cx="6457950" cy="326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7" descr="C:\WINDOWS\Annie\Jason\color ch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98" y="83129"/>
            <a:ext cx="2807494" cy="202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59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46306" y="925396"/>
            <a:ext cx="5972100" cy="2764500"/>
          </a:xfrm>
        </p:spPr>
        <p:txBody>
          <a:bodyPr/>
          <a:lstStyle/>
          <a:p>
            <a:pPr>
              <a:defRPr/>
            </a:pPr>
            <a:r>
              <a:rPr lang="en-US" sz="2700" dirty="0">
                <a:solidFill>
                  <a:srgbClr val="000000"/>
                </a:solidFill>
                <a:ea typeface="ＭＳ Ｐゴシック" charset="0"/>
              </a:rPr>
              <a:t>Similar to X-linked recessive alleles, except the allele is also expressed in </a:t>
            </a:r>
            <a:r>
              <a:rPr lang="en-US" sz="27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heterozygous females</a:t>
            </a:r>
          </a:p>
          <a:p>
            <a:pPr>
              <a:defRPr/>
            </a:pPr>
            <a:endParaRPr lang="en-US" sz="2700" dirty="0">
              <a:solidFill>
                <a:srgbClr val="000000"/>
              </a:solidFill>
              <a:ea typeface="ＭＳ Ｐゴシック" charset="0"/>
            </a:endParaRPr>
          </a:p>
          <a:p>
            <a:pPr>
              <a:defRPr/>
            </a:pPr>
            <a:r>
              <a:rPr lang="en-US" sz="2700" dirty="0">
                <a:solidFill>
                  <a:srgbClr val="000000"/>
                </a:solidFill>
                <a:ea typeface="ＭＳ Ｐゴシック" charset="0"/>
              </a:rPr>
              <a:t>Examples: faulty                              enamel (of the teeth) trait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6597" y="289396"/>
            <a:ext cx="5972100" cy="636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hlink"/>
                </a:solidFill>
                <a:ea typeface="ＭＳ Ｐゴシック" charset="0"/>
              </a:rPr>
              <a:t>X-Linked Dominance</a:t>
            </a:r>
            <a:endParaRPr lang="en-US" dirty="0">
              <a:solidFill>
                <a:srgbClr val="0000CC"/>
              </a:solidFill>
              <a:ea typeface="ＭＳ Ｐゴシック" charset="0"/>
            </a:endParaRPr>
          </a:p>
        </p:txBody>
      </p:sp>
      <p:graphicFrame>
        <p:nvGraphicFramePr>
          <p:cNvPr id="4506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634926"/>
              </p:ext>
            </p:extLst>
          </p:nvPr>
        </p:nvGraphicFramePr>
        <p:xfrm>
          <a:off x="6530686" y="2945823"/>
          <a:ext cx="1991916" cy="204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Clip" r:id="rId3" imgW="3378200" imgH="3467100" progId="MS_ClipArt_Gallery.5">
                  <p:embed/>
                </p:oleObj>
              </mc:Choice>
              <mc:Fallback>
                <p:oleObj name="Clip" r:id="rId3" imgW="3378200" imgH="3467100" progId="MS_ClipArt_Gallery.5">
                  <p:embed/>
                  <p:pic>
                    <p:nvPicPr>
                      <p:cNvPr id="4506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0686" y="2945823"/>
                        <a:ext cx="1991916" cy="204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493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02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700">
                <a:solidFill>
                  <a:srgbClr val="000000"/>
                </a:solidFill>
              </a:rPr>
              <a:t>Inability of blood to </a:t>
            </a:r>
            <a:r>
              <a:rPr lang="en-US" altLang="en-US" sz="27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clot</a:t>
            </a:r>
            <a:r>
              <a:rPr lang="en-US" altLang="en-US" sz="2700">
                <a:solidFill>
                  <a:srgbClr val="000000"/>
                </a:solidFill>
              </a:rPr>
              <a:t> because genes do not code for clotting agent(s)</a:t>
            </a:r>
          </a:p>
        </p:txBody>
      </p:sp>
      <p:sp>
        <p:nvSpPr>
          <p:cNvPr id="100355" name="Rectangle 1027"/>
          <p:cNvSpPr>
            <a:spLocks noGrp="1" noChangeArrowheads="1"/>
          </p:cNvSpPr>
          <p:nvPr>
            <p:ph type="title" idx="4294967295"/>
          </p:nvPr>
        </p:nvSpPr>
        <p:spPr>
          <a:xfrm>
            <a:off x="194251" y="133532"/>
            <a:ext cx="5972100" cy="636000"/>
          </a:xfrm>
        </p:spPr>
        <p:txBody>
          <a:bodyPr/>
          <a:lstStyle/>
          <a:p>
            <a:pPr>
              <a:defRPr/>
            </a:pPr>
            <a:r>
              <a:rPr lang="en-US" sz="4050" dirty="0">
                <a:ea typeface="ＭＳ Ｐゴシック" charset="0"/>
              </a:rPr>
              <a:t>Hemophilia A</a:t>
            </a:r>
            <a:endParaRPr lang="en-US" dirty="0">
              <a:solidFill>
                <a:srgbClr val="0000CC"/>
              </a:solidFill>
              <a:ea typeface="ＭＳ Ｐゴシック" charset="0"/>
            </a:endParaRPr>
          </a:p>
        </p:txBody>
      </p:sp>
      <p:pic>
        <p:nvPicPr>
          <p:cNvPr id="41988" name="Picture 1030" descr="C:\My Documents\royal pedig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652030"/>
            <a:ext cx="61722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11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-161637" y="102068"/>
            <a:ext cx="5972100" cy="636000"/>
          </a:xfrm>
        </p:spPr>
        <p:txBody>
          <a:bodyPr/>
          <a:lstStyle/>
          <a:p>
            <a:pPr algn="ctr" eaLnBrk="1" hangingPunct="1"/>
            <a:r>
              <a:rPr lang="en-US" altLang="en-US" sz="2850" dirty="0"/>
              <a:t>Chromosomal Mutations</a:t>
            </a:r>
          </a:p>
        </p:txBody>
      </p:sp>
      <p:pic>
        <p:nvPicPr>
          <p:cNvPr id="21506" name="Picture 3" descr="bio_ch12_619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6646" y="968194"/>
            <a:ext cx="5511404" cy="3314700"/>
          </a:xfrm>
          <a:noFill/>
        </p:spPr>
      </p:pic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5600700" y="1314451"/>
            <a:ext cx="165735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50" b="1">
                <a:solidFill>
                  <a:srgbClr val="F141E4"/>
                </a:solidFill>
              </a:rPr>
              <a:t>Deletion</a:t>
            </a:r>
          </a:p>
        </p:txBody>
      </p:sp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5086350" y="2171701"/>
            <a:ext cx="222885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50" b="1">
                <a:solidFill>
                  <a:srgbClr val="F141E4"/>
                </a:solidFill>
              </a:rPr>
              <a:t>Duplication</a:t>
            </a:r>
          </a:p>
        </p:txBody>
      </p:sp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5314950" y="3028950"/>
            <a:ext cx="222885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50" b="1">
                <a:solidFill>
                  <a:srgbClr val="F141E4"/>
                </a:solidFill>
              </a:rPr>
              <a:t>Inversion</a:t>
            </a:r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4200525" y="4288632"/>
            <a:ext cx="222885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50" b="1" dirty="0">
                <a:solidFill>
                  <a:srgbClr val="F141E4"/>
                </a:solidFill>
              </a:rPr>
              <a:t>Translocation</a:t>
            </a:r>
          </a:p>
        </p:txBody>
      </p:sp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6200775" y="4288632"/>
            <a:ext cx="249555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50" b="1" dirty="0">
                <a:solidFill>
                  <a:srgbClr val="F141E4"/>
                </a:solidFill>
              </a:rPr>
              <a:t>Nondisjunction</a:t>
            </a:r>
          </a:p>
        </p:txBody>
      </p:sp>
    </p:spTree>
    <p:extLst>
      <p:ext uri="{BB962C8B-B14F-4D97-AF65-F5344CB8AC3E}">
        <p14:creationId xmlns:p14="http://schemas.microsoft.com/office/powerpoint/2010/main" val="192092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0" grpId="0"/>
      <p:bldP spid="132101" grpId="0"/>
      <p:bldP spid="132102" grpId="0"/>
      <p:bldP spid="132103" grpId="0"/>
      <p:bldP spid="1321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224214" y="761317"/>
            <a:ext cx="5972100" cy="87871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r>
              <a:rPr lang="en" dirty="0" smtClean="0"/>
              <a:t>Meiotic errors/chromosomal abnormalities</a:t>
            </a:r>
            <a:br>
              <a:rPr lang="en" dirty="0" smtClean="0"/>
            </a:br>
            <a:endParaRPr dirty="0"/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977045" y="1200675"/>
            <a:ext cx="3719645" cy="191092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r>
              <a:rPr lang="en" b="1" dirty="0" smtClean="0"/>
              <a:t>When cells have too many copies on one or more chromosomes. Rather than have two pairs of homologous chromomosomes, affected individuals might have three copies of chromosomes, or only one. </a:t>
            </a:r>
          </a:p>
          <a:p>
            <a:pPr marL="0" indent="0">
              <a:buNone/>
            </a:pPr>
            <a:endParaRPr lang="en" b="1" dirty="0"/>
          </a:p>
          <a:p>
            <a:pPr marL="0" indent="0">
              <a:buNone/>
            </a:pPr>
            <a:r>
              <a:rPr lang="en" b="1" dirty="0" smtClean="0"/>
              <a:t>Mutations might also affect specific genes, genes may be erased, duplicated, or in the wrong order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15735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15033" y="185486"/>
            <a:ext cx="5972100" cy="636000"/>
          </a:xfrm>
        </p:spPr>
        <p:txBody>
          <a:bodyPr/>
          <a:lstStyle/>
          <a:p>
            <a:pPr>
              <a:defRPr/>
            </a:pPr>
            <a:r>
              <a:rPr lang="en-US" sz="4050" dirty="0">
                <a:ea typeface="ＭＳ Ｐゴシック" charset="0"/>
              </a:rPr>
              <a:t>Meiotic Errors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48131" name="Picture 1030" descr="C:\My Documents\GRAPHICS\nondisjuncti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607869"/>
            <a:ext cx="6858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1027"/>
          <p:cNvSpPr>
            <a:spLocks noChangeArrowheads="1"/>
          </p:cNvSpPr>
          <p:nvPr/>
        </p:nvSpPr>
        <p:spPr bwMode="auto">
          <a:xfrm>
            <a:off x="2556163" y="4130649"/>
            <a:ext cx="6858000" cy="157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57168" indent="-257168">
              <a:spcBef>
                <a:spcPct val="20000"/>
              </a:spcBef>
              <a:buClr>
                <a:schemeClr val="hlink"/>
              </a:buClr>
              <a:buFontTx/>
              <a:buChar char="•"/>
              <a:defRPr/>
            </a:pPr>
            <a:r>
              <a:rPr lang="en-US" sz="3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Nondisjunction</a:t>
            </a:r>
            <a:r>
              <a:rPr lang="en-US" sz="3000" b="1" dirty="0">
                <a:latin typeface="Arial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3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700" b="1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homologues don't separate in meiosis 1</a:t>
            </a:r>
            <a:endParaRPr lang="en-US" sz="3000" b="1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97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in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2531</TotalTime>
  <Words>312</Words>
  <Application>Microsoft Office PowerPoint</Application>
  <PresentationFormat>On-screen Show (16:9)</PresentationFormat>
  <Paragraphs>54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MS PGothic</vt:lpstr>
      <vt:lpstr>Calibri</vt:lpstr>
      <vt:lpstr>Hind</vt:lpstr>
      <vt:lpstr>MS PGothic</vt:lpstr>
      <vt:lpstr>Dumaine</vt:lpstr>
      <vt:lpstr>Clip</vt:lpstr>
      <vt:lpstr>Sex linked inheritance and meiotic errors</vt:lpstr>
      <vt:lpstr>Sex Linked diseases</vt:lpstr>
      <vt:lpstr>PowerPoint Presentation</vt:lpstr>
      <vt:lpstr>Color Blindness</vt:lpstr>
      <vt:lpstr>X-Linked Dominance</vt:lpstr>
      <vt:lpstr>Hemophilia A</vt:lpstr>
      <vt:lpstr>Chromosomal Mutations</vt:lpstr>
      <vt:lpstr>Meiotic errors/chromosomal abnormalities </vt:lpstr>
      <vt:lpstr>Meiotic Errors</vt:lpstr>
      <vt:lpstr>Trisomy 21</vt:lpstr>
      <vt:lpstr>Klinefelter Syndrome</vt:lpstr>
      <vt:lpstr>Cri-du-Chat</vt:lpstr>
      <vt:lpstr>Turner Syndrome</vt:lpstr>
      <vt:lpstr>Duplications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Wynn</dc:creator>
  <cp:lastModifiedBy>Elizabeth Wynn</cp:lastModifiedBy>
  <cp:revision>9</cp:revision>
  <dcterms:modified xsi:type="dcterms:W3CDTF">2018-02-25T00:08:24Z</dcterms:modified>
</cp:coreProperties>
</file>