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37" r:id="rId2"/>
    <p:sldId id="334" r:id="rId3"/>
    <p:sldId id="336" r:id="rId4"/>
    <p:sldId id="338" r:id="rId5"/>
    <p:sldId id="335" r:id="rId6"/>
    <p:sldId id="263" r:id="rId7"/>
    <p:sldId id="331" r:id="rId8"/>
    <p:sldId id="332" r:id="rId9"/>
    <p:sldId id="257" r:id="rId10"/>
    <p:sldId id="259" r:id="rId11"/>
    <p:sldId id="333" r:id="rId12"/>
    <p:sldId id="269" r:id="rId13"/>
    <p:sldId id="270" r:id="rId14"/>
    <p:sldId id="308" r:id="rId15"/>
    <p:sldId id="310" r:id="rId16"/>
    <p:sldId id="311" r:id="rId17"/>
    <p:sldId id="312" r:id="rId18"/>
    <p:sldId id="313" r:id="rId19"/>
    <p:sldId id="315" r:id="rId20"/>
    <p:sldId id="316" r:id="rId21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6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sther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238"/>
    <a:srgbClr val="1864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60" autoAdjust="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576"/>
        <p:guide pos="3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fld id="{75DA0B97-E99F-4A68-9DCE-73B90853854F}" type="datetimeFigureOut">
              <a:rPr lang="en-US"/>
              <a:pPr>
                <a:defRPr/>
              </a:pPr>
              <a:t>2/2/2018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>
              <a:defRPr/>
            </a:pPr>
            <a:fld id="{3D15DADC-8FEB-4828-9F4C-7D6D343A39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fld id="{27145B63-BC3A-44A1-8E17-D2F67B3902CC}" type="datetimeFigureOut">
              <a:rPr lang="en-US"/>
              <a:pPr>
                <a:defRPr/>
              </a:pPr>
              <a:t>2/2/2018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>
              <a:defRPr/>
            </a:pPr>
            <a:fld id="{7CCB3FED-6176-4847-8B00-D0847310B3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0" y="49213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2800" b="1">
                <a:solidFill>
                  <a:schemeClr val="bg1"/>
                </a:solidFill>
                <a:latin typeface="Arial" panose="020B0604020202020204" pitchFamily="34" charset="0"/>
              </a:rPr>
              <a:t>13.1 Ecologists Study Relationships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628900"/>
            <a:ext cx="77724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94948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722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914400"/>
            <a:ext cx="2171700" cy="2819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914400"/>
            <a:ext cx="6362700" cy="2819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0361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2400" y="914400"/>
            <a:ext cx="8686800" cy="2819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4715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7162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7006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743075"/>
            <a:ext cx="4076700" cy="199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743075"/>
            <a:ext cx="4076700" cy="199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3271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4945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03355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5281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2516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5068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9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914400"/>
            <a:ext cx="868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743075"/>
            <a:ext cx="830580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Text Box 10"/>
          <p:cNvSpPr txBox="1">
            <a:spLocks noChangeArrowheads="1"/>
          </p:cNvSpPr>
          <p:nvPr userDrawn="1"/>
        </p:nvSpPr>
        <p:spPr bwMode="auto">
          <a:xfrm>
            <a:off x="0" y="49213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2800" b="1">
                <a:solidFill>
                  <a:schemeClr val="bg1"/>
                </a:solidFill>
                <a:latin typeface="Arial" panose="020B0604020202020204" pitchFamily="34" charset="0"/>
              </a:rPr>
              <a:t>6.4 Traits, Genes, and Alleles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1027" grpId="0" build="p" bldLvl="5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marL="284163" indent="-284163" algn="l" rtl="0" eaLnBrk="0" fontAlgn="base" hangingPunct="0">
        <a:spcBef>
          <a:spcPct val="0"/>
        </a:spcBef>
        <a:spcAft>
          <a:spcPct val="0"/>
        </a:spcAft>
        <a:buBlip>
          <a:blip r:embed="rId15"/>
        </a:buBlip>
        <a:defRPr sz="2400" b="1">
          <a:solidFill>
            <a:srgbClr val="186496"/>
          </a:solidFill>
          <a:latin typeface="+mj-lt"/>
          <a:ea typeface="+mj-ea"/>
          <a:cs typeface="+mj-cs"/>
        </a:defRPr>
      </a:lvl1pPr>
      <a:lvl2pPr marL="284163" indent="-284163" algn="l" rtl="0" eaLnBrk="0" fontAlgn="base" hangingPunct="0">
        <a:spcBef>
          <a:spcPct val="0"/>
        </a:spcBef>
        <a:spcAft>
          <a:spcPct val="0"/>
        </a:spcAft>
        <a:buBlip>
          <a:blip r:embed="rId15"/>
        </a:buBlip>
        <a:defRPr sz="2400" b="1">
          <a:solidFill>
            <a:srgbClr val="186496"/>
          </a:solidFill>
          <a:latin typeface="Arial" charset="0"/>
        </a:defRPr>
      </a:lvl2pPr>
      <a:lvl3pPr marL="284163" indent="-284163" algn="l" rtl="0" eaLnBrk="0" fontAlgn="base" hangingPunct="0">
        <a:spcBef>
          <a:spcPct val="0"/>
        </a:spcBef>
        <a:spcAft>
          <a:spcPct val="0"/>
        </a:spcAft>
        <a:buBlip>
          <a:blip r:embed="rId15"/>
        </a:buBlip>
        <a:defRPr sz="2400" b="1">
          <a:solidFill>
            <a:srgbClr val="186496"/>
          </a:solidFill>
          <a:latin typeface="Arial" charset="0"/>
        </a:defRPr>
      </a:lvl3pPr>
      <a:lvl4pPr marL="284163" indent="-284163" algn="l" rtl="0" eaLnBrk="0" fontAlgn="base" hangingPunct="0">
        <a:spcBef>
          <a:spcPct val="0"/>
        </a:spcBef>
        <a:spcAft>
          <a:spcPct val="0"/>
        </a:spcAft>
        <a:buBlip>
          <a:blip r:embed="rId15"/>
        </a:buBlip>
        <a:defRPr sz="2400" b="1">
          <a:solidFill>
            <a:srgbClr val="186496"/>
          </a:solidFill>
          <a:latin typeface="Arial" charset="0"/>
        </a:defRPr>
      </a:lvl4pPr>
      <a:lvl5pPr marL="284163" indent="-284163" algn="l" rtl="0" eaLnBrk="0" fontAlgn="base" hangingPunct="0">
        <a:spcBef>
          <a:spcPct val="0"/>
        </a:spcBef>
        <a:spcAft>
          <a:spcPct val="0"/>
        </a:spcAft>
        <a:buBlip>
          <a:blip r:embed="rId15"/>
        </a:buBlip>
        <a:defRPr sz="2400" b="1">
          <a:solidFill>
            <a:srgbClr val="186496"/>
          </a:solidFill>
          <a:latin typeface="Arial" charset="0"/>
        </a:defRPr>
      </a:lvl5pPr>
      <a:lvl6pPr marL="741363" indent="-284163" algn="l" rtl="0" fontAlgn="base">
        <a:spcBef>
          <a:spcPct val="0"/>
        </a:spcBef>
        <a:spcAft>
          <a:spcPct val="0"/>
        </a:spcAft>
        <a:buBlip>
          <a:blip r:embed="rId15"/>
        </a:buBlip>
        <a:defRPr sz="2400" b="1">
          <a:solidFill>
            <a:srgbClr val="186496"/>
          </a:solidFill>
          <a:latin typeface="Arial" charset="0"/>
        </a:defRPr>
      </a:lvl6pPr>
      <a:lvl7pPr marL="1198563" indent="-284163" algn="l" rtl="0" fontAlgn="base">
        <a:spcBef>
          <a:spcPct val="0"/>
        </a:spcBef>
        <a:spcAft>
          <a:spcPct val="0"/>
        </a:spcAft>
        <a:buBlip>
          <a:blip r:embed="rId15"/>
        </a:buBlip>
        <a:defRPr sz="2400" b="1">
          <a:solidFill>
            <a:srgbClr val="186496"/>
          </a:solidFill>
          <a:latin typeface="Arial" charset="0"/>
        </a:defRPr>
      </a:lvl7pPr>
      <a:lvl8pPr marL="1655763" indent="-284163" algn="l" rtl="0" fontAlgn="base">
        <a:spcBef>
          <a:spcPct val="0"/>
        </a:spcBef>
        <a:spcAft>
          <a:spcPct val="0"/>
        </a:spcAft>
        <a:buBlip>
          <a:blip r:embed="rId15"/>
        </a:buBlip>
        <a:defRPr sz="2400" b="1">
          <a:solidFill>
            <a:srgbClr val="186496"/>
          </a:solidFill>
          <a:latin typeface="Arial" charset="0"/>
        </a:defRPr>
      </a:lvl8pPr>
      <a:lvl9pPr marL="2112963" indent="-284163" algn="l" rtl="0" fontAlgn="base">
        <a:spcBef>
          <a:spcPct val="0"/>
        </a:spcBef>
        <a:spcAft>
          <a:spcPct val="0"/>
        </a:spcAft>
        <a:buBlip>
          <a:blip r:embed="rId15"/>
        </a:buBlip>
        <a:defRPr sz="2400" b="1">
          <a:solidFill>
            <a:srgbClr val="18649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o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o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o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o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Corrections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43075"/>
            <a:ext cx="8305800" cy="3342453"/>
          </a:xfrm>
        </p:spPr>
        <p:txBody>
          <a:bodyPr/>
          <a:lstStyle/>
          <a:p>
            <a:r>
              <a:rPr lang="en-US" dirty="0" smtClean="0"/>
              <a:t>Please Take a look at your quiz and take out a colored pen</a:t>
            </a:r>
          </a:p>
          <a:p>
            <a:r>
              <a:rPr lang="en-US" dirty="0" smtClean="0"/>
              <a:t>In your notebook, complete the following:</a:t>
            </a:r>
          </a:p>
          <a:p>
            <a:pPr lvl="1"/>
            <a:r>
              <a:rPr lang="en-US" dirty="0" smtClean="0"/>
              <a:t>For every question that was IN-correct, find the correct answer and explain WHY that is the correct answer</a:t>
            </a:r>
          </a:p>
          <a:p>
            <a:pPr lvl="1"/>
            <a:r>
              <a:rPr lang="en-US" dirty="0" smtClean="0"/>
              <a:t>Tell me what you are going to do to make sure you don’t make the same mistake on another test.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88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8" name="Rectangle 40"/>
          <p:cNvSpPr>
            <a:spLocks noGrp="1" noChangeArrowheads="1"/>
          </p:cNvSpPr>
          <p:nvPr>
            <p:ph type="body" idx="1"/>
          </p:nvPr>
        </p:nvSpPr>
        <p:spPr>
          <a:xfrm>
            <a:off x="304800" y="224877"/>
            <a:ext cx="8597900" cy="830997"/>
          </a:xfrm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Genes occur at a specific location on a chromosome</a:t>
            </a:r>
            <a:r>
              <a:rPr lang="en-US" altLang="en-US" dirty="0"/>
              <a:t> </a:t>
            </a:r>
            <a:r>
              <a:rPr lang="en-US" altLang="en-US" dirty="0" smtClean="0"/>
              <a:t>and makes specific traits</a:t>
            </a:r>
          </a:p>
        </p:txBody>
      </p:sp>
      <p:sp>
        <p:nvSpPr>
          <p:cNvPr id="7222" name="Rectangle 54"/>
          <p:cNvSpPr>
            <a:spLocks noChangeArrowheads="1"/>
          </p:cNvSpPr>
          <p:nvPr/>
        </p:nvSpPr>
        <p:spPr bwMode="auto">
          <a:xfrm>
            <a:off x="0" y="4757420"/>
            <a:ext cx="6324600" cy="208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/>
            <a:r>
              <a:rPr lang="en-US" altLang="en-US" dirty="0"/>
              <a:t>Each parent donates one </a:t>
            </a:r>
            <a:r>
              <a:rPr lang="en-US" altLang="en-US" dirty="0" smtClean="0"/>
              <a:t>type of gene </a:t>
            </a:r>
            <a:r>
              <a:rPr lang="en-US" altLang="en-US" dirty="0"/>
              <a:t>for every </a:t>
            </a:r>
            <a:r>
              <a:rPr lang="en-US" altLang="en-US" dirty="0" smtClean="0"/>
              <a:t>chromosomal loci. </a:t>
            </a:r>
          </a:p>
          <a:p>
            <a:pPr lvl="1" eaLnBrk="1" hangingPunct="1"/>
            <a:r>
              <a:rPr lang="en-US" altLang="en-US" dirty="0" smtClean="0"/>
              <a:t>Alleles are different versions of the same trait</a:t>
            </a:r>
            <a:endParaRPr lang="en-US" altLang="en-US" dirty="0"/>
          </a:p>
          <a:p>
            <a:pPr marL="457200" lvl="1" indent="0" eaLnBrk="1" hangingPunct="1">
              <a:buNone/>
            </a:pPr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289964" y="1464468"/>
            <a:ext cx="2612736" cy="452431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lvl="1" eaLnBrk="1" hangingPunct="1"/>
            <a:r>
              <a:rPr lang="en-US" altLang="en-US" b="1" dirty="0" smtClean="0"/>
              <a:t>Homozygous </a:t>
            </a:r>
            <a:r>
              <a:rPr lang="en-US" altLang="en-US" dirty="0" smtClean="0"/>
              <a:t> describes two alleles that make the same type of trait.</a:t>
            </a:r>
          </a:p>
          <a:p>
            <a:pPr lvl="1" eaLnBrk="1" hangingPunct="1"/>
            <a:endParaRPr lang="en-US" altLang="en-US" dirty="0"/>
          </a:p>
          <a:p>
            <a:pPr lvl="1" eaLnBrk="1" hangingPunct="1"/>
            <a:endParaRPr lang="en-US" altLang="en-US" dirty="0" smtClean="0"/>
          </a:p>
          <a:p>
            <a:pPr lvl="1" eaLnBrk="1" hangingPunct="1"/>
            <a:r>
              <a:rPr lang="en-US" altLang="en-US" b="1" dirty="0" smtClean="0"/>
              <a:t>Heterozygous </a:t>
            </a:r>
            <a:r>
              <a:rPr lang="en-US" altLang="en-US" dirty="0" smtClean="0"/>
              <a:t> describes two alleles that make different types of traits.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04800" y="1554097"/>
            <a:ext cx="5715000" cy="2705100"/>
            <a:chOff x="304800" y="1554097"/>
            <a:chExt cx="5715000" cy="27051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4800" y="1554097"/>
              <a:ext cx="5715000" cy="270510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4070350" y="3698916"/>
              <a:ext cx="106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bb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962400" y="2467748"/>
              <a:ext cx="106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BB</a:t>
              </a:r>
              <a:endParaRPr lang="en-US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8" grpId="0" autoUpdateAnimBg="0"/>
      <p:bldP spid="7222" grpId="0" build="p" bldLvl="2" autoUpdateAnimBg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9" descr="180b.gif                                                       0006B018 Macintosh                      BEB7E0B0: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1350818"/>
            <a:ext cx="4953000" cy="51287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3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86800" cy="457200"/>
          </a:xfrm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Genes influence the development of traits.  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381000" y="562768"/>
            <a:ext cx="8610600" cy="127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A </a:t>
            </a:r>
            <a:r>
              <a:rPr lang="en-US" altLang="en-US" b="1" dirty="0"/>
              <a:t>genotype</a:t>
            </a:r>
            <a:r>
              <a:rPr lang="en-US" altLang="en-US" dirty="0"/>
              <a:t> refers to </a:t>
            </a:r>
            <a:r>
              <a:rPr lang="en-US" altLang="en-US" dirty="0" smtClean="0"/>
              <a:t>gene and its accompanying DNA sequence.</a:t>
            </a:r>
            <a:endParaRPr lang="en-US" altLang="en-US" dirty="0"/>
          </a:p>
          <a:p>
            <a:pPr eaLnBrk="1" hangingPunct="1"/>
            <a:r>
              <a:rPr lang="en-US" altLang="en-US" dirty="0"/>
              <a:t>A </a:t>
            </a:r>
            <a:r>
              <a:rPr lang="en-US" altLang="en-US" b="1" dirty="0"/>
              <a:t>phenotype</a:t>
            </a:r>
            <a:r>
              <a:rPr lang="en-US" altLang="en-US" dirty="0"/>
              <a:t> is the physical expression of a trait.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33400" y="2606466"/>
            <a:ext cx="5715000" cy="2705100"/>
            <a:chOff x="385041" y="1576863"/>
            <a:chExt cx="5715000" cy="27051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5041" y="1576863"/>
              <a:ext cx="5715000" cy="27051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070350" y="3698916"/>
              <a:ext cx="106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bb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62400" y="2467748"/>
              <a:ext cx="106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BB</a:t>
              </a:r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495800" y="1779153"/>
            <a:ext cx="4648200" cy="3132363"/>
            <a:chOff x="4495800" y="1779153"/>
            <a:chExt cx="4648200" cy="3132363"/>
          </a:xfrm>
        </p:grpSpPr>
        <p:sp>
          <p:nvSpPr>
            <p:cNvPr id="3" name="TextBox 2"/>
            <p:cNvSpPr txBox="1"/>
            <p:nvPr/>
          </p:nvSpPr>
          <p:spPr>
            <a:xfrm>
              <a:off x="4850534" y="3006516"/>
              <a:ext cx="1724891" cy="1905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cxnSp>
          <p:nvCxnSpPr>
            <p:cNvPr id="9" name="Straight Arrow Connector 8"/>
            <p:cNvCxnSpPr/>
            <p:nvPr/>
          </p:nvCxnSpPr>
          <p:spPr bwMode="auto">
            <a:xfrm flipV="1">
              <a:off x="4495800" y="2727848"/>
              <a:ext cx="2667000" cy="1324916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0" name="TextBox 9"/>
            <p:cNvSpPr txBox="1"/>
            <p:nvPr/>
          </p:nvSpPr>
          <p:spPr>
            <a:xfrm>
              <a:off x="7162800" y="1779153"/>
              <a:ext cx="1981200" cy="2923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2"/>
                  </a:solidFill>
                </a:rPr>
                <a:t>BB might actually represent a large DNA sequence: </a:t>
              </a:r>
            </a:p>
            <a:p>
              <a:r>
                <a:rPr lang="en-US" sz="1600" dirty="0" smtClean="0">
                  <a:solidFill>
                    <a:schemeClr val="accent2"/>
                  </a:solidFill>
                </a:rPr>
                <a:t>“gagttcgatagagtgcgagcgtgagtggtgagcggtgagcgtgtgagagagaattcgcgcga</a:t>
              </a:r>
              <a:r>
                <a:rPr lang="en-US" sz="1600" dirty="0" smtClean="0"/>
                <a:t>”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 rot="20047748">
              <a:off x="5278012" y="3285791"/>
              <a:ext cx="16153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BB= Genotype</a:t>
              </a:r>
              <a:endParaRPr lang="en-US" dirty="0"/>
            </a:p>
          </p:txBody>
        </p:sp>
      </p:grpSp>
      <p:cxnSp>
        <p:nvCxnSpPr>
          <p:cNvPr id="21" name="Straight Arrow Connector 20"/>
          <p:cNvCxnSpPr/>
          <p:nvPr/>
        </p:nvCxnSpPr>
        <p:spPr bwMode="auto">
          <a:xfrm flipH="1">
            <a:off x="2452255" y="2727848"/>
            <a:ext cx="1658505" cy="27051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H="1">
            <a:off x="2667000" y="5432948"/>
            <a:ext cx="1930017" cy="154249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736546" y="5563049"/>
            <a:ext cx="36068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Purple and White = Phenotype. These are physical representations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5" name="Double Wave 24"/>
          <p:cNvSpPr/>
          <p:nvPr/>
        </p:nvSpPr>
        <p:spPr bwMode="auto">
          <a:xfrm>
            <a:off x="5009861" y="5200724"/>
            <a:ext cx="4114800" cy="1573194"/>
          </a:xfrm>
          <a:prstGeom prst="doubleWave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Times"/>
              </a:rPr>
              <a:t>The different types of DNA sequences are abbreviated with either small or large letters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utoUpdateAnimBg="0"/>
      <p:bldP spid="23556" grpId="0" build="p" bldLvl="5" autoUpdateAnimBg="0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541338" y="914400"/>
            <a:ext cx="8615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u="sng" dirty="0"/>
              <a:t>Alleles</a:t>
            </a:r>
            <a:r>
              <a:rPr lang="en-US" altLang="en-US" u="sng" dirty="0"/>
              <a:t> can be represented using letters.</a:t>
            </a:r>
          </a:p>
        </p:txBody>
      </p:sp>
      <p:pic>
        <p:nvPicPr>
          <p:cNvPr id="24581" name="Picture 5" descr="C:\Documents and Settings\amit.gaur\Desktop\2 nov\0181_bhspe-03060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547813"/>
            <a:ext cx="3436938" cy="4495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528638" y="1476375"/>
            <a:ext cx="4957762" cy="496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/>
            <a:r>
              <a:rPr lang="en-US" altLang="en-US" b="1" dirty="0"/>
              <a:t>Dominant</a:t>
            </a:r>
            <a:r>
              <a:rPr lang="en-US" altLang="en-US" dirty="0"/>
              <a:t> alleles are represented by </a:t>
            </a:r>
            <a:r>
              <a:rPr lang="en-US" altLang="en-US" b="1" dirty="0"/>
              <a:t>uppercase</a:t>
            </a:r>
            <a:r>
              <a:rPr lang="en-US" altLang="en-US" dirty="0"/>
              <a:t> letters; </a:t>
            </a:r>
            <a:r>
              <a:rPr lang="en-US" altLang="en-US" b="1" dirty="0"/>
              <a:t>recessive</a:t>
            </a:r>
            <a:r>
              <a:rPr lang="en-US" altLang="en-US" dirty="0"/>
              <a:t> alleles by </a:t>
            </a:r>
            <a:r>
              <a:rPr lang="en-US" altLang="en-US" b="1" dirty="0"/>
              <a:t>lowercase</a:t>
            </a:r>
            <a:r>
              <a:rPr lang="en-US" altLang="en-US" dirty="0"/>
              <a:t> letters.</a:t>
            </a:r>
          </a:p>
          <a:p>
            <a:pPr lvl="1" eaLnBrk="1" hangingPunct="1">
              <a:buFontTx/>
              <a:buNone/>
            </a:pPr>
            <a:endParaRPr lang="en-US" altLang="en-US" b="1" dirty="0"/>
          </a:p>
          <a:p>
            <a:pPr lvl="2" eaLnBrk="1" hangingPunct="1">
              <a:buFontTx/>
              <a:buChar char="•"/>
            </a:pPr>
            <a:r>
              <a:rPr lang="en-US" altLang="en-US" b="1" dirty="0"/>
              <a:t>Dominant genes </a:t>
            </a:r>
            <a:r>
              <a:rPr lang="en-US" altLang="en-US" dirty="0"/>
              <a:t>are</a:t>
            </a:r>
            <a:r>
              <a:rPr lang="en-US" altLang="en-US" b="1" dirty="0"/>
              <a:t> </a:t>
            </a:r>
            <a:r>
              <a:rPr lang="en-US" altLang="en-US" dirty="0"/>
              <a:t>expressed as a phenotype even when only one allele is dominant .  </a:t>
            </a:r>
          </a:p>
          <a:p>
            <a:pPr lvl="2" eaLnBrk="1" hangingPunct="1"/>
            <a:endParaRPr lang="en-US" altLang="en-US" dirty="0"/>
          </a:p>
          <a:p>
            <a:pPr lvl="2" eaLnBrk="1" hangingPunct="1">
              <a:buFontTx/>
              <a:buChar char="•"/>
            </a:pPr>
            <a:r>
              <a:rPr lang="en-US" altLang="en-US" b="1" dirty="0"/>
              <a:t>Recessive genes are</a:t>
            </a:r>
            <a:r>
              <a:rPr lang="en-US" altLang="en-US" dirty="0"/>
              <a:t> expressed as a phenotype when </a:t>
            </a:r>
            <a:r>
              <a:rPr lang="en-US" altLang="en-US" b="1" dirty="0"/>
              <a:t>two</a:t>
            </a:r>
            <a:r>
              <a:rPr lang="en-US" altLang="en-US" dirty="0"/>
              <a:t> copies of the recessive allele are present.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5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utoUpdateAnimBg="0"/>
      <p:bldP spid="24582" grpId="0" build="p" bldLvl="2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ctrTitle"/>
          </p:nvPr>
        </p:nvSpPr>
        <p:spPr>
          <a:xfrm>
            <a:off x="533400" y="1004888"/>
            <a:ext cx="7772400" cy="457200"/>
          </a:xfrm>
        </p:spPr>
        <p:txBody>
          <a:bodyPr/>
          <a:lstStyle/>
          <a:p>
            <a:r>
              <a:rPr lang="en-US" altLang="en-US" smtClean="0"/>
              <a:t>Punnett Squares</a:t>
            </a:r>
          </a:p>
        </p:txBody>
      </p:sp>
      <p:sp>
        <p:nvSpPr>
          <p:cNvPr id="12291" name="Subtitle 2"/>
          <p:cNvSpPr>
            <a:spLocks noGrp="1"/>
          </p:cNvSpPr>
          <p:nvPr>
            <p:ph type="subTitle" idx="1"/>
          </p:nvPr>
        </p:nvSpPr>
        <p:spPr>
          <a:xfrm>
            <a:off x="304800" y="2263775"/>
            <a:ext cx="3886200" cy="1569660"/>
          </a:xfrm>
        </p:spPr>
        <p:txBody>
          <a:bodyPr/>
          <a:lstStyle/>
          <a:p>
            <a:r>
              <a:rPr lang="en-US" altLang="en-US" dirty="0" smtClean="0"/>
              <a:t>Punnett squares can help us mathematically determine the probability of inheriting certain traits</a:t>
            </a: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0" t="21835"/>
          <a:stretch>
            <a:fillRect/>
          </a:stretch>
        </p:blipFill>
        <p:spPr bwMode="auto">
          <a:xfrm>
            <a:off x="5410200" y="1676400"/>
            <a:ext cx="3255963" cy="31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How does it work?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9" t="21686"/>
          <a:stretch>
            <a:fillRect/>
          </a:stretch>
        </p:blipFill>
        <p:spPr bwMode="auto">
          <a:xfrm>
            <a:off x="2819400" y="2209800"/>
            <a:ext cx="4213225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228600" y="1731963"/>
            <a:ext cx="2590800" cy="2687637"/>
            <a:chOff x="228600" y="1732745"/>
            <a:chExt cx="2590800" cy="2686855"/>
          </a:xfrm>
        </p:grpSpPr>
        <p:sp>
          <p:nvSpPr>
            <p:cNvPr id="13320" name="TextBox 3"/>
            <p:cNvSpPr txBox="1">
              <a:spLocks noChangeArrowheads="1"/>
            </p:cNvSpPr>
            <p:nvPr/>
          </p:nvSpPr>
          <p:spPr bwMode="auto">
            <a:xfrm>
              <a:off x="228600" y="1732745"/>
              <a:ext cx="2023311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o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o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o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o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o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latin typeface="Times" panose="02020603050405020304" pitchFamily="18" charset="0"/>
                </a:rPr>
                <a:t>Genotypes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latin typeface="Times" panose="02020603050405020304" pitchFamily="18" charset="0"/>
                </a:rPr>
                <a:t>of parents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2133600" y="2438976"/>
              <a:ext cx="685800" cy="0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1239838" y="2686554"/>
              <a:ext cx="1427162" cy="1733046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7032625" y="2895600"/>
            <a:ext cx="2174875" cy="3124200"/>
            <a:chOff x="7032914" y="2895600"/>
            <a:chExt cx="2174867" cy="3124200"/>
          </a:xfrm>
        </p:grpSpPr>
        <p:sp>
          <p:nvSpPr>
            <p:cNvPr id="13318" name="TextBox 9"/>
            <p:cNvSpPr txBox="1">
              <a:spLocks noChangeArrowheads="1"/>
            </p:cNvSpPr>
            <p:nvPr/>
          </p:nvSpPr>
          <p:spPr bwMode="auto">
            <a:xfrm>
              <a:off x="7250257" y="3553226"/>
              <a:ext cx="1957524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o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o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o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o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o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latin typeface="Times" panose="02020603050405020304" pitchFamily="18" charset="0"/>
                </a:rPr>
                <a:t>Possible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latin typeface="Times" panose="02020603050405020304" pitchFamily="18" charset="0"/>
                </a:rPr>
                <a:t>genotypes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latin typeface="Times" panose="02020603050405020304" pitchFamily="18" charset="0"/>
                </a:rPr>
                <a:t>of offspring</a:t>
              </a:r>
            </a:p>
          </p:txBody>
        </p:sp>
        <p:sp>
          <p:nvSpPr>
            <p:cNvPr id="11" name="Right Brace 10"/>
            <p:cNvSpPr/>
            <p:nvPr/>
          </p:nvSpPr>
          <p:spPr>
            <a:xfrm>
              <a:off x="7032914" y="2895600"/>
              <a:ext cx="434973" cy="3124200"/>
            </a:xfrm>
            <a:prstGeom prst="rightBrac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86800" cy="457200"/>
          </a:xfrm>
        </p:spPr>
        <p:txBody>
          <a:bodyPr/>
          <a:lstStyle/>
          <a:p>
            <a:r>
              <a:rPr lang="en-US" altLang="en-US" dirty="0" smtClean="0"/>
              <a:t>Punnett Squares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066800"/>
            <a:ext cx="3505200" cy="5090624"/>
          </a:xfrm>
        </p:spPr>
        <p:txBody>
          <a:bodyPr/>
          <a:lstStyle/>
          <a:p>
            <a:r>
              <a:rPr lang="en-US" altLang="en-US" dirty="0" smtClean="0"/>
              <a:t>Step 1: Figure out the parent’s genotypes and fill it in on the X &amp; Y axis.</a:t>
            </a:r>
          </a:p>
          <a:p>
            <a:endParaRPr lang="en-US" altLang="en-US" dirty="0"/>
          </a:p>
          <a:p>
            <a:endParaRPr lang="en-US" altLang="en-US" dirty="0" smtClean="0"/>
          </a:p>
          <a:p>
            <a:r>
              <a:rPr lang="en-US" altLang="en-US" dirty="0" smtClean="0"/>
              <a:t>Step 2: Fill in the individual alleles down each column/ row </a:t>
            </a:r>
          </a:p>
        </p:txBody>
      </p:sp>
      <p:sp>
        <p:nvSpPr>
          <p:cNvPr id="14340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0" t="22363"/>
          <a:stretch>
            <a:fillRect/>
          </a:stretch>
        </p:blipFill>
        <p:spPr bwMode="auto">
          <a:xfrm>
            <a:off x="4421188" y="1752600"/>
            <a:ext cx="4341812" cy="423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So what? Why do we need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sz="3200" dirty="0"/>
              <a:t>We can use it to predict the probability a</a:t>
            </a:r>
            <a:r>
              <a:rPr lang="en-US" sz="3200" dirty="0" smtClean="0"/>
              <a:t> </a:t>
            </a:r>
            <a:r>
              <a:rPr lang="en-US" sz="3200" dirty="0"/>
              <a:t>child’s genotype and phenotype</a:t>
            </a:r>
          </a:p>
          <a:p>
            <a:pPr>
              <a:defRPr/>
            </a:pPr>
            <a:endParaRPr lang="en-US" sz="3200" dirty="0"/>
          </a:p>
        </p:txBody>
      </p:sp>
      <p:sp>
        <p:nvSpPr>
          <p:cNvPr id="15364" name="Content Placeholder 4"/>
          <p:cNvSpPr>
            <a:spLocks noGrp="1"/>
          </p:cNvSpPr>
          <p:nvPr>
            <p:ph sz="half" idx="2"/>
          </p:nvPr>
        </p:nvSpPr>
        <p:spPr>
          <a:xfrm>
            <a:off x="4762500" y="1743075"/>
            <a:ext cx="4076700" cy="3108543"/>
          </a:xfrm>
        </p:spPr>
        <p:txBody>
          <a:bodyPr/>
          <a:lstStyle/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r>
              <a:rPr lang="en-US" altLang="en-US" dirty="0" err="1" smtClean="0"/>
              <a:t>Ww</a:t>
            </a:r>
            <a:r>
              <a:rPr lang="en-US" altLang="en-US" dirty="0" smtClean="0"/>
              <a:t> = Straight hairline</a:t>
            </a:r>
          </a:p>
          <a:p>
            <a:r>
              <a:rPr lang="en-US" altLang="en-US" dirty="0" err="1" smtClean="0"/>
              <a:t>ww</a:t>
            </a:r>
            <a:r>
              <a:rPr lang="en-US" altLang="en-US" dirty="0" smtClean="0"/>
              <a:t> = Widow’s Peak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79774"/>
              </p:ext>
            </p:extLst>
          </p:nvPr>
        </p:nvGraphicFramePr>
        <p:xfrm>
          <a:off x="4343400" y="1828800"/>
          <a:ext cx="4343400" cy="17979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8908">
                <a:tc>
                  <a:txBody>
                    <a:bodyPr/>
                    <a:lstStyle/>
                    <a:p>
                      <a:pPr algn="ctr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endParaRPr lang="en-US" sz="3200" dirty="0"/>
                    </a:p>
                  </a:txBody>
                  <a:tcPr marT="45652" marB="45652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3600" b="1" dirty="0" smtClean="0"/>
                        <a:t>W</a:t>
                      </a:r>
                      <a:endParaRPr lang="en-US" sz="3600" b="1" dirty="0"/>
                    </a:p>
                  </a:txBody>
                  <a:tcPr marT="45652" marB="45652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3200" b="1" dirty="0" smtClean="0"/>
                        <a:t>W</a:t>
                      </a:r>
                      <a:endParaRPr lang="en-US" sz="3200" b="1" dirty="0"/>
                    </a:p>
                  </a:txBody>
                  <a:tcPr marT="45652" marB="4565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908">
                <a:tc>
                  <a:txBody>
                    <a:bodyPr/>
                    <a:lstStyle/>
                    <a:p>
                      <a:pPr algn="ctr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3200" dirty="0"/>
                        <a:t>w</a:t>
                      </a:r>
                    </a:p>
                  </a:txBody>
                  <a:tcPr marT="45652" marB="45652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3200" dirty="0" err="1" smtClean="0"/>
                        <a:t>Ww</a:t>
                      </a:r>
                      <a:endParaRPr lang="en-US" sz="3200" dirty="0"/>
                    </a:p>
                  </a:txBody>
                  <a:tcPr marT="45652" marB="45652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3200" dirty="0" err="1" smtClean="0"/>
                        <a:t>Ww</a:t>
                      </a:r>
                      <a:endParaRPr lang="en-US" sz="3200" dirty="0"/>
                    </a:p>
                  </a:txBody>
                  <a:tcPr marT="45652" marB="4565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8908">
                <a:tc>
                  <a:txBody>
                    <a:bodyPr/>
                    <a:lstStyle/>
                    <a:p>
                      <a:pPr algn="ctr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3200" dirty="0"/>
                        <a:t>w</a:t>
                      </a:r>
                    </a:p>
                  </a:txBody>
                  <a:tcPr marT="45652" marB="45652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3200" dirty="0" err="1" smtClean="0"/>
                        <a:t>Ww</a:t>
                      </a:r>
                      <a:endParaRPr lang="en-US" sz="3200" dirty="0"/>
                    </a:p>
                  </a:txBody>
                  <a:tcPr marT="45652" marB="45652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3200" dirty="0" err="1" smtClean="0"/>
                        <a:t>Ww</a:t>
                      </a:r>
                      <a:endParaRPr lang="en-US" sz="3200" dirty="0"/>
                    </a:p>
                  </a:txBody>
                  <a:tcPr marT="45652" marB="4565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52400" y="328613"/>
            <a:ext cx="8686800" cy="457200"/>
          </a:xfrm>
        </p:spPr>
        <p:txBody>
          <a:bodyPr/>
          <a:lstStyle/>
          <a:p>
            <a:r>
              <a:rPr lang="en-US" altLang="en-US" dirty="0" smtClean="0"/>
              <a:t>Probability Vs. Ratios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sz="half" idx="1"/>
          </p:nvPr>
        </p:nvSpPr>
        <p:spPr>
          <a:xfrm>
            <a:off x="287627" y="797070"/>
            <a:ext cx="4076700" cy="1990725"/>
          </a:xfrm>
        </p:spPr>
        <p:txBody>
          <a:bodyPr/>
          <a:lstStyle/>
          <a:p>
            <a:r>
              <a:rPr lang="en-US" altLang="en-US" sz="3200" b="1" dirty="0" smtClean="0"/>
              <a:t>COUNT </a:t>
            </a:r>
            <a:r>
              <a:rPr lang="en-US" altLang="en-US" sz="3200" dirty="0" smtClean="0"/>
              <a:t>how many times each genotype occurs.</a:t>
            </a:r>
            <a:endParaRPr lang="en-US" altLang="en-US" sz="3200" b="1" dirty="0" smtClean="0"/>
          </a:p>
        </p:txBody>
      </p:sp>
      <p:sp>
        <p:nvSpPr>
          <p:cNvPr id="16388" name="Content Placeholder 4"/>
          <p:cNvSpPr>
            <a:spLocks noGrp="1"/>
          </p:cNvSpPr>
          <p:nvPr>
            <p:ph sz="half" idx="2"/>
          </p:nvPr>
        </p:nvSpPr>
        <p:spPr>
          <a:xfrm>
            <a:off x="4762500" y="533400"/>
            <a:ext cx="4076700" cy="5238357"/>
          </a:xfrm>
        </p:spPr>
        <p:txBody>
          <a:bodyPr/>
          <a:lstStyle/>
          <a:p>
            <a:r>
              <a:rPr lang="en-US" altLang="en-US" dirty="0" smtClean="0"/>
              <a:t>BB = 1 </a:t>
            </a:r>
            <a:r>
              <a:rPr lang="en-US" altLang="en-US" sz="1800" dirty="0" smtClean="0"/>
              <a:t>homozygous dominant </a:t>
            </a:r>
            <a:endParaRPr lang="en-US" altLang="en-US" dirty="0" smtClean="0"/>
          </a:p>
          <a:p>
            <a:r>
              <a:rPr lang="en-US" altLang="en-US" dirty="0" smtClean="0"/>
              <a:t>Bb = 2 </a:t>
            </a:r>
            <a:r>
              <a:rPr lang="en-US" altLang="en-US" sz="1600" dirty="0" smtClean="0"/>
              <a:t>Heterozygous Dominant </a:t>
            </a:r>
            <a:endParaRPr lang="en-US" altLang="en-US" dirty="0" smtClean="0"/>
          </a:p>
          <a:p>
            <a:r>
              <a:rPr lang="en-US" altLang="en-US" dirty="0" smtClean="0"/>
              <a:t>bb = 1 </a:t>
            </a:r>
            <a:r>
              <a:rPr lang="en-US" altLang="en-US" sz="1800" dirty="0" smtClean="0"/>
              <a:t>Homozygous recessive</a:t>
            </a:r>
            <a:endParaRPr lang="en-US" altLang="en-US" dirty="0" smtClean="0"/>
          </a:p>
          <a:p>
            <a:pPr marL="0" indent="0">
              <a:buNone/>
            </a:pPr>
            <a:r>
              <a:rPr lang="en-US" altLang="en-US" dirty="0" smtClean="0"/>
              <a:t>the ratio is 1:2:1</a:t>
            </a:r>
          </a:p>
          <a:p>
            <a:pPr marL="0" indent="0">
              <a:buNone/>
            </a:pPr>
            <a:endParaRPr lang="en-US" altLang="en-US" dirty="0" smtClean="0"/>
          </a:p>
          <a:p>
            <a:pPr marL="0" indent="0">
              <a:buNone/>
            </a:pPr>
            <a:endParaRPr lang="en-US" altLang="en-US" sz="400" dirty="0" smtClean="0"/>
          </a:p>
          <a:p>
            <a:r>
              <a:rPr lang="en-US" altLang="en-US" dirty="0" smtClean="0"/>
              <a:t>What about probabilities?</a:t>
            </a:r>
          </a:p>
          <a:p>
            <a:pPr lvl="1"/>
            <a:r>
              <a:rPr lang="en-US" altLang="en-US" dirty="0" smtClean="0"/>
              <a:t>75% chance the flower will be purple</a:t>
            </a:r>
          </a:p>
          <a:p>
            <a:pPr lvl="1"/>
            <a:r>
              <a:rPr lang="en-US" altLang="en-US" dirty="0" smtClean="0"/>
              <a:t>25% chance the flower will be white </a:t>
            </a:r>
          </a:p>
        </p:txBody>
      </p:sp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0" t="22363"/>
          <a:stretch>
            <a:fillRect/>
          </a:stretch>
        </p:blipFill>
        <p:spPr bwMode="auto">
          <a:xfrm>
            <a:off x="748291" y="2590800"/>
            <a:ext cx="3581400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Question #1: Create the Punnett Square determine the ratios, and calculate probabilities</a:t>
            </a:r>
          </a:p>
        </p:txBody>
      </p:sp>
      <p:sp>
        <p:nvSpPr>
          <p:cNvPr id="17411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smtClean="0"/>
              <a:t>A green pea plant (Gg) is crossed with a yellow pea plant (gg).</a:t>
            </a:r>
          </a:p>
          <a:p>
            <a:endParaRPr lang="en-US" altLang="en-US" sz="320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57200" y="3276600"/>
          <a:ext cx="3886200" cy="11080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97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46" marB="45746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46" marB="45746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46" marB="4574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53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46" marB="45746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46" marB="45746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46" marB="4574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53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46" marB="45746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46" marB="45746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46" marB="4574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430" name="TextBox 7"/>
          <p:cNvSpPr txBox="1">
            <a:spLocks noChangeArrowheads="1"/>
          </p:cNvSpPr>
          <p:nvPr/>
        </p:nvSpPr>
        <p:spPr bwMode="auto">
          <a:xfrm>
            <a:off x="4572000" y="3048000"/>
            <a:ext cx="3582988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latin typeface="Times" panose="02020603050405020304" pitchFamily="18" charset="0"/>
              </a:rPr>
              <a:t>Ratio: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latin typeface="Times" panose="02020603050405020304" pitchFamily="18" charset="0"/>
              </a:rPr>
              <a:t>_______ : ________ : ________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b="1">
              <a:latin typeface="Times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latin typeface="Times" panose="02020603050405020304" pitchFamily="18" charset="0"/>
              </a:rPr>
              <a:t>Probability of green pea plant: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b="1">
              <a:latin typeface="Times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b="1">
              <a:latin typeface="Times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latin typeface="Times" panose="02020603050405020304" pitchFamily="18" charset="0"/>
              </a:rPr>
              <a:t>Probability of yellow pea plant: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b="1">
              <a:latin typeface="Times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b="1">
              <a:latin typeface="Times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b="1">
              <a:latin typeface="Times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b="1">
              <a:latin typeface="Times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228600"/>
            <a:ext cx="6400800" cy="457200"/>
          </a:xfrm>
        </p:spPr>
        <p:txBody>
          <a:bodyPr/>
          <a:lstStyle/>
          <a:p>
            <a:r>
              <a:rPr lang="en-US" dirty="0" smtClean="0"/>
              <a:t>Traits inventory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310994" y="758163"/>
            <a:ext cx="610219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dirty="0" smtClean="0"/>
              <a:t>Turn to your seat partner and help each other determine which traits you two exhibit. </a:t>
            </a:r>
          </a:p>
          <a:p>
            <a:pPr lvl="1">
              <a:defRPr/>
            </a:pPr>
            <a:endParaRPr lang="en-US" dirty="0"/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Attached </a:t>
            </a:r>
            <a:r>
              <a:rPr lang="en-US" dirty="0"/>
              <a:t>or unattached earlobe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Cleft </a:t>
            </a:r>
            <a:r>
              <a:rPr lang="en-US" dirty="0"/>
              <a:t>chin or round </a:t>
            </a:r>
            <a:r>
              <a:rPr lang="en-US" dirty="0" smtClean="0"/>
              <a:t>chin</a:t>
            </a:r>
            <a:endParaRPr lang="en-US" dirty="0"/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Straight </a:t>
            </a:r>
            <a:r>
              <a:rPr lang="en-US" dirty="0"/>
              <a:t>hairline or a widow’s peak hairline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Dimples </a:t>
            </a:r>
            <a:r>
              <a:rPr lang="en-US" dirty="0"/>
              <a:t>or no dimples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Rolled tongue/ clover tongue or nothing special </a:t>
            </a:r>
            <a:endParaRPr lang="en-US" dirty="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340" y="2462307"/>
            <a:ext cx="2606519" cy="2245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548" y="228600"/>
            <a:ext cx="3819525" cy="213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582" y="4913147"/>
            <a:ext cx="5221828" cy="2034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559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18222"/>
            <a:ext cx="8686800" cy="457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Exit Ticket!</a:t>
            </a:r>
            <a:endParaRPr lang="en-US" dirty="0"/>
          </a:p>
        </p:txBody>
      </p:sp>
      <p:sp>
        <p:nvSpPr>
          <p:cNvPr id="18435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smtClean="0"/>
              <a:t>A tall plant that is homozygous dominant (TT) is crossed with a tall plant that is heterozygous (Tt).</a:t>
            </a:r>
          </a:p>
          <a:p>
            <a:endParaRPr lang="en-US" altLang="en-US" sz="320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57200" y="3276600"/>
          <a:ext cx="3886200" cy="11080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97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46" marB="45746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46" marB="45746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46" marB="4574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53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46" marB="45746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46" marB="45746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46" marB="4574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53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46" marB="45746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46" marB="45746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46" marB="4574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454" name="TextBox 9"/>
          <p:cNvSpPr txBox="1">
            <a:spLocks noChangeArrowheads="1"/>
          </p:cNvSpPr>
          <p:nvPr/>
        </p:nvSpPr>
        <p:spPr bwMode="auto">
          <a:xfrm>
            <a:off x="4572000" y="3048000"/>
            <a:ext cx="3544888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latin typeface="Times" panose="02020603050405020304" pitchFamily="18" charset="0"/>
              </a:rPr>
              <a:t>Ratio: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latin typeface="Times" panose="02020603050405020304" pitchFamily="18" charset="0"/>
              </a:rPr>
              <a:t>_______ : ________ : ________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b="1">
              <a:latin typeface="Times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latin typeface="Times" panose="02020603050405020304" pitchFamily="18" charset="0"/>
              </a:rPr>
              <a:t>Probability of tall plant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b="1">
              <a:latin typeface="Times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b="1">
              <a:latin typeface="Times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latin typeface="Times" panose="02020603050405020304" pitchFamily="18" charset="0"/>
              </a:rPr>
              <a:t>Probability of short plant: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b="1">
              <a:latin typeface="Times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b="1">
              <a:latin typeface="Times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8935152"/>
              </p:ext>
            </p:extLst>
          </p:nvPr>
        </p:nvGraphicFramePr>
        <p:xfrm>
          <a:off x="228601" y="457198"/>
          <a:ext cx="8458200" cy="58674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22920">
                  <a:extLst>
                    <a:ext uri="{9D8B030D-6E8A-4147-A177-3AD203B41FA5}">
                      <a16:colId xmlns:a16="http://schemas.microsoft.com/office/drawing/2014/main" val="3742491463"/>
                    </a:ext>
                  </a:extLst>
                </a:gridCol>
                <a:gridCol w="1037449">
                  <a:extLst>
                    <a:ext uri="{9D8B030D-6E8A-4147-A177-3AD203B41FA5}">
                      <a16:colId xmlns:a16="http://schemas.microsoft.com/office/drawing/2014/main" val="3436216529"/>
                    </a:ext>
                  </a:extLst>
                </a:gridCol>
                <a:gridCol w="1585913">
                  <a:extLst>
                    <a:ext uri="{9D8B030D-6E8A-4147-A177-3AD203B41FA5}">
                      <a16:colId xmlns:a16="http://schemas.microsoft.com/office/drawing/2014/main" val="2868115380"/>
                    </a:ext>
                  </a:extLst>
                </a:gridCol>
                <a:gridCol w="1691640">
                  <a:extLst>
                    <a:ext uri="{9D8B030D-6E8A-4147-A177-3AD203B41FA5}">
                      <a16:colId xmlns:a16="http://schemas.microsoft.com/office/drawing/2014/main" val="1696869953"/>
                    </a:ext>
                  </a:extLst>
                </a:gridCol>
                <a:gridCol w="2220278">
                  <a:extLst>
                    <a:ext uri="{9D8B030D-6E8A-4147-A177-3AD203B41FA5}">
                      <a16:colId xmlns:a16="http://schemas.microsoft.com/office/drawing/2014/main" val="1657821801"/>
                    </a:ext>
                  </a:extLst>
                </a:gridCol>
              </a:tblGrid>
              <a:tr h="851911">
                <a:tc>
                  <a:txBody>
                    <a:bodyPr/>
                    <a:lstStyle/>
                    <a:p>
                      <a:r>
                        <a:rPr lang="en-US" dirty="0" smtClean="0"/>
                        <a:t>Attached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/>
                        <a:t>Earlobe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Round </a:t>
                      </a:r>
                      <a:r>
                        <a:rPr lang="en-US" dirty="0" smtClean="0"/>
                        <a:t>Chin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Widow’s peak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Dimples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r>
                        <a:rPr lang="en-US" baseline="0" dirty="0" smtClean="0"/>
                        <a:t> rolled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/>
                        <a:t>Tongue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4689573"/>
                  </a:ext>
                </a:extLst>
              </a:tr>
              <a:tr h="58360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7089068"/>
                  </a:ext>
                </a:extLst>
              </a:tr>
              <a:tr h="73864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0606910"/>
                  </a:ext>
                </a:extLst>
              </a:tr>
              <a:tr h="73864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8570579"/>
                  </a:ext>
                </a:extLst>
              </a:tr>
              <a:tr h="73864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2095155"/>
                  </a:ext>
                </a:extLst>
              </a:tr>
              <a:tr h="73864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6286752"/>
                  </a:ext>
                </a:extLst>
              </a:tr>
              <a:tr h="73864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5240145"/>
                  </a:ext>
                </a:extLst>
              </a:tr>
              <a:tr h="73864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00872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328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533400"/>
            <a:ext cx="716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Which Traits are more frequent?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Why are some of our traits more frequent than others?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22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43075"/>
            <a:ext cx="8305800" cy="2437590"/>
          </a:xfrm>
        </p:spPr>
        <p:txBody>
          <a:bodyPr/>
          <a:lstStyle/>
          <a:p>
            <a:r>
              <a:rPr lang="en-US" sz="5400" dirty="0" smtClean="0"/>
              <a:t>MENDELIAN GENETICS</a:t>
            </a:r>
          </a:p>
          <a:p>
            <a:endParaRPr lang="en-US" sz="5400" dirty="0"/>
          </a:p>
          <a:p>
            <a:r>
              <a:rPr lang="en-US" dirty="0" smtClean="0"/>
              <a:t>Write the words in black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5226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512618" y="393989"/>
            <a:ext cx="8610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rgbClr val="186496"/>
                </a:solidFill>
              </a:rPr>
              <a:t>RECALL</a:t>
            </a:r>
            <a:r>
              <a:rPr lang="en-US" altLang="en-US" b="1" dirty="0">
                <a:solidFill>
                  <a:srgbClr val="186496"/>
                </a:solidFill>
              </a:rPr>
              <a:t/>
            </a:r>
            <a:br>
              <a:rPr lang="en-US" altLang="en-US" b="1" dirty="0">
                <a:solidFill>
                  <a:srgbClr val="186496"/>
                </a:solidFill>
              </a:rPr>
            </a:br>
            <a:r>
              <a:rPr lang="en-US" altLang="en-US" b="1" dirty="0"/>
              <a:t>Genes encode proteins that produce a diverse range of traits.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/>
          </p:nvPr>
        </p:nvSpPr>
        <p:spPr>
          <a:xfrm>
            <a:off x="228600" y="1828800"/>
            <a:ext cx="8686800" cy="2819400"/>
          </a:xfrm>
        </p:spPr>
        <p:txBody>
          <a:bodyPr/>
          <a:lstStyle/>
          <a:p>
            <a:endParaRPr lang="en-US" altLang="en-US" dirty="0" smtClean="0"/>
          </a:p>
        </p:txBody>
      </p:sp>
      <p:pic>
        <p:nvPicPr>
          <p:cNvPr id="5124" name="Picture 5" descr="Image result for ge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188" y="2590800"/>
            <a:ext cx="718502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168771"/>
            <a:ext cx="8686800" cy="2603790"/>
          </a:xfrm>
        </p:spPr>
        <p:txBody>
          <a:bodyPr/>
          <a:lstStyle/>
          <a:p>
            <a:r>
              <a:rPr lang="en-US" dirty="0" smtClean="0"/>
              <a:t>Chromosomes are tightly bundled coils of DNA</a:t>
            </a:r>
          </a:p>
          <a:p>
            <a:r>
              <a:rPr lang="en-US" dirty="0" smtClean="0"/>
              <a:t>Certain segments of DNA that code for specific traits or proteins are called genes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5538" name="Picture 2" descr="Image result for chromosomes and ge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571750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236449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GENES AND CHROMOSOMES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602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-76200" y="914400"/>
            <a:ext cx="9479364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1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838200"/>
            <a:ext cx="8686800" cy="457200"/>
          </a:xfrm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What is a gene?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96999"/>
            <a:ext cx="3352800" cy="4302716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A </a:t>
            </a:r>
            <a:r>
              <a:rPr lang="en-US" altLang="en-US" b="1" dirty="0" smtClean="0"/>
              <a:t>gene</a:t>
            </a:r>
            <a:r>
              <a:rPr lang="en-US" altLang="en-US" dirty="0" smtClean="0"/>
              <a:t> is a section of DNA that directs a cell to make a certain protein.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Each </a:t>
            </a:r>
            <a:r>
              <a:rPr lang="en-US" altLang="en-US" b="1" dirty="0" smtClean="0"/>
              <a:t>gene</a:t>
            </a:r>
            <a:r>
              <a:rPr lang="en-US" altLang="en-US" dirty="0" smtClean="0"/>
              <a:t> has a </a:t>
            </a:r>
            <a:r>
              <a:rPr lang="en-US" altLang="en-US" b="1" dirty="0" smtClean="0"/>
              <a:t>locus</a:t>
            </a:r>
            <a:r>
              <a:rPr lang="en-US" altLang="en-US" dirty="0" smtClean="0"/>
              <a:t>, a</a:t>
            </a:r>
            <a:br>
              <a:rPr lang="en-US" altLang="en-US" dirty="0" smtClean="0"/>
            </a:br>
            <a:r>
              <a:rPr lang="en-US" altLang="en-US" dirty="0" smtClean="0"/>
              <a:t>specific location on a pair of</a:t>
            </a:r>
            <a:br>
              <a:rPr lang="en-US" altLang="en-US" dirty="0" smtClean="0"/>
            </a:br>
            <a:r>
              <a:rPr lang="en-US" altLang="en-US" dirty="0" smtClean="0"/>
              <a:t>homologous chromosomes.</a:t>
            </a:r>
          </a:p>
        </p:txBody>
      </p:sp>
      <p:sp>
        <p:nvSpPr>
          <p:cNvPr id="2" name="AutoShape 8" descr="Image result for locus on a gene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0" descr="Image result for locus on a gene"/>
          <p:cNvSpPr>
            <a:spLocks noChangeAspect="1" noChangeArrowheads="1"/>
          </p:cNvSpPr>
          <p:nvPr/>
        </p:nvSpPr>
        <p:spPr bwMode="auto">
          <a:xfrm>
            <a:off x="4720075" y="2971801"/>
            <a:ext cx="1604525" cy="160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3014" y="1410854"/>
            <a:ext cx="5086350" cy="43719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099" grpId="0" build="p" bldLvl="5" autoUpdateAnimBg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9778</TotalTime>
  <Words>619</Words>
  <Application>Microsoft Office PowerPoint</Application>
  <PresentationFormat>On-screen Show (4:3)</PresentationFormat>
  <Paragraphs>119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</vt:lpstr>
      <vt:lpstr>Blank Presentation</vt:lpstr>
      <vt:lpstr>Quiz Corrections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a gene?</vt:lpstr>
      <vt:lpstr>PowerPoint Presentation</vt:lpstr>
      <vt:lpstr>PowerPoint Presentation</vt:lpstr>
      <vt:lpstr>Genes influence the development of traits.  </vt:lpstr>
      <vt:lpstr>PowerPoint Presentation</vt:lpstr>
      <vt:lpstr>Punnett Squares</vt:lpstr>
      <vt:lpstr>How does it work?</vt:lpstr>
      <vt:lpstr>Punnett Squares</vt:lpstr>
      <vt:lpstr>So what? Why do we need it?</vt:lpstr>
      <vt:lpstr>Probability Vs. Ratios</vt:lpstr>
      <vt:lpstr>Question #1: Create the Punnett Square determine the ratios, and calculate probabilities</vt:lpstr>
      <vt:lpstr>Exit Ticket!</vt:lpstr>
    </vt:vector>
  </TitlesOfParts>
  <Company>뿿��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McDougal Littell</dc:creator>
  <cp:lastModifiedBy>Elizabeth Wynn</cp:lastModifiedBy>
  <cp:revision>189</cp:revision>
  <cp:lastPrinted>2018-01-31T01:33:40Z</cp:lastPrinted>
  <dcterms:created xsi:type="dcterms:W3CDTF">2006-09-14T16:17:10Z</dcterms:created>
  <dcterms:modified xsi:type="dcterms:W3CDTF">2018-02-05T04:54:31Z</dcterms:modified>
</cp:coreProperties>
</file>