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8" r:id="rId1"/>
  </p:sldMasterIdLst>
  <p:notesMasterIdLst>
    <p:notesMasterId r:id="rId35"/>
  </p:notesMasterIdLst>
  <p:handoutMasterIdLst>
    <p:handoutMasterId r:id="rId36"/>
  </p:handoutMasterIdLst>
  <p:sldIdLst>
    <p:sldId id="259" r:id="rId2"/>
    <p:sldId id="295" r:id="rId3"/>
    <p:sldId id="297" r:id="rId4"/>
    <p:sldId id="298" r:id="rId5"/>
    <p:sldId id="299" r:id="rId6"/>
    <p:sldId id="300" r:id="rId7"/>
    <p:sldId id="301" r:id="rId8"/>
    <p:sldId id="294" r:id="rId9"/>
    <p:sldId id="268" r:id="rId10"/>
    <p:sldId id="290" r:id="rId11"/>
    <p:sldId id="265" r:id="rId12"/>
    <p:sldId id="257" r:id="rId13"/>
    <p:sldId id="285" r:id="rId14"/>
    <p:sldId id="264" r:id="rId15"/>
    <p:sldId id="287" r:id="rId16"/>
    <p:sldId id="256" r:id="rId17"/>
    <p:sldId id="282" r:id="rId18"/>
    <p:sldId id="284" r:id="rId19"/>
    <p:sldId id="262" r:id="rId20"/>
    <p:sldId id="266" r:id="rId21"/>
    <p:sldId id="283" r:id="rId22"/>
    <p:sldId id="258" r:id="rId23"/>
    <p:sldId id="289" r:id="rId24"/>
    <p:sldId id="269" r:id="rId25"/>
    <p:sldId id="271" r:id="rId26"/>
    <p:sldId id="272" r:id="rId27"/>
    <p:sldId id="274" r:id="rId28"/>
    <p:sldId id="273" r:id="rId29"/>
    <p:sldId id="277" r:id="rId30"/>
    <p:sldId id="260" r:id="rId31"/>
    <p:sldId id="292" r:id="rId32"/>
    <p:sldId id="291" r:id="rId33"/>
    <p:sldId id="293" r:id="rId34"/>
  </p:sldIdLst>
  <p:sldSz cx="9144000" cy="6858000" type="screen4x3"/>
  <p:notesSz cx="6858000" cy="9107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FFFF66"/>
    <a:srgbClr val="CC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0929"/>
  </p:normalViewPr>
  <p:slideViewPr>
    <p:cSldViewPr>
      <p:cViewPr>
        <p:scale>
          <a:sx n="50" d="100"/>
          <a:sy n="50" d="100"/>
        </p:scale>
        <p:origin x="1230" y="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1875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51875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F4B6739-02A8-4041-81AE-C230DB48A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90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82625"/>
            <a:ext cx="4554538" cy="3416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25938"/>
            <a:ext cx="5029200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51875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51875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7B23D7B-C666-48A6-81E1-0144F6917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61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CAC60-2617-452C-8C11-9BF455D229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81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DDEB6-3E14-4B2E-8BE4-06F36DE048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8795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DDEB6-3E14-4B2E-8BE4-06F36DE048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7153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DDEB6-3E14-4B2E-8BE4-06F36DE048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794940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DDEB6-3E14-4B2E-8BE4-06F36DE048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9346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DDEB6-3E14-4B2E-8BE4-06F36DE048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9780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DDEB6-3E14-4B2E-8BE4-06F36DE048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4548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DF530-C0EF-48EB-AF0F-82304838FB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77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77E20-CF90-4045-9A67-19BD8FCD12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3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6CF32-8409-4708-BD2F-B32BE49969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4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D64251-5070-4EEB-8AC0-8C71FF2600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6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83BED-31CE-4932-938C-75B77BD561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21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5451E-E045-4CF1-9BB1-D8FC3C38D5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4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CEFA7-ADFE-4163-8E3E-427FA5ED61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79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D2E9D-03F7-4851-889F-98C461A259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0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C002-E454-4E2D-A03E-F6CCBE1C3A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9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F4416-1481-4324-97A4-218C1173C3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93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  <a:lumOff val="35000"/>
              </a:schemeClr>
            </a:gs>
            <a:gs pos="35000">
              <a:schemeClr val="tx1">
                <a:lumMod val="6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BDDEB6-3E14-4B2E-8BE4-06F36DE048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069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neanderthal-modern.com/images/dna.gi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/>
              <a:t>DNA &amp; Protein Synthesis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685800"/>
            <a:ext cx="3733800" cy="5943600"/>
          </a:xfrm>
        </p:spPr>
        <p:txBody>
          <a:bodyPr>
            <a:normAutofit fontScale="32500" lnSpcReduction="20000"/>
          </a:bodyPr>
          <a:lstStyle/>
          <a:p>
            <a:pPr>
              <a:buFontTx/>
              <a:buNone/>
            </a:pPr>
            <a:r>
              <a:rPr lang="en-US" sz="2400" b="1" u="sng" dirty="0"/>
              <a:t>Vocabulary:</a:t>
            </a:r>
            <a:endParaRPr lang="en-US" sz="2400" dirty="0"/>
          </a:p>
          <a:p>
            <a:r>
              <a:rPr lang="en-US" sz="6000" b="1" dirty="0"/>
              <a:t>DNA</a:t>
            </a:r>
          </a:p>
          <a:p>
            <a:r>
              <a:rPr lang="en-US" sz="6000" b="1" dirty="0"/>
              <a:t>Nucleotide</a:t>
            </a:r>
          </a:p>
          <a:p>
            <a:r>
              <a:rPr lang="en-US" sz="6000" b="1" dirty="0"/>
              <a:t>Base Pairing</a:t>
            </a:r>
          </a:p>
          <a:p>
            <a:r>
              <a:rPr lang="en-US" sz="6000" b="1" dirty="0"/>
              <a:t>Messenger RNA (mRNA)</a:t>
            </a:r>
            <a:endParaRPr lang="en-US" sz="6000" b="1" dirty="0"/>
          </a:p>
          <a:p>
            <a:r>
              <a:rPr lang="en-US" sz="6000" b="1" dirty="0"/>
              <a:t>Ribosomal RNA (</a:t>
            </a:r>
            <a:r>
              <a:rPr lang="en-US" sz="6000" b="1" dirty="0" err="1"/>
              <a:t>rRNA</a:t>
            </a:r>
            <a:r>
              <a:rPr lang="en-US" sz="6000" b="1" dirty="0"/>
              <a:t>)</a:t>
            </a:r>
          </a:p>
          <a:p>
            <a:r>
              <a:rPr lang="en-US" sz="6000" b="1" dirty="0"/>
              <a:t>Transfer RNA (</a:t>
            </a:r>
            <a:r>
              <a:rPr lang="en-US" sz="6000" b="1" dirty="0" err="1"/>
              <a:t>tRNA</a:t>
            </a:r>
            <a:r>
              <a:rPr lang="en-US" sz="6000" b="1" dirty="0"/>
              <a:t>)</a:t>
            </a:r>
          </a:p>
          <a:p>
            <a:r>
              <a:rPr lang="en-US" sz="6000" b="1" dirty="0"/>
              <a:t>Transcription</a:t>
            </a:r>
          </a:p>
          <a:p>
            <a:r>
              <a:rPr lang="en-US" sz="6000" b="1" dirty="0"/>
              <a:t>Polymerase</a:t>
            </a:r>
          </a:p>
          <a:p>
            <a:r>
              <a:rPr lang="en-US" sz="6000" b="1" dirty="0"/>
              <a:t>Promoter</a:t>
            </a:r>
          </a:p>
          <a:p>
            <a:r>
              <a:rPr lang="en-US" sz="6000" b="1" dirty="0"/>
              <a:t>Intron</a:t>
            </a:r>
          </a:p>
          <a:p>
            <a:r>
              <a:rPr lang="en-US" sz="6000" b="1" dirty="0"/>
              <a:t>Exon</a:t>
            </a:r>
          </a:p>
          <a:p>
            <a:r>
              <a:rPr lang="en-US" sz="6000" b="1" dirty="0"/>
              <a:t>Codon</a:t>
            </a:r>
          </a:p>
          <a:p>
            <a:r>
              <a:rPr lang="en-US" sz="6000" b="1" dirty="0"/>
              <a:t>Translation</a:t>
            </a:r>
          </a:p>
          <a:p>
            <a:r>
              <a:rPr lang="en-US" sz="6000" b="1" dirty="0"/>
              <a:t>Anticodon</a:t>
            </a:r>
          </a:p>
          <a:p>
            <a:pPr>
              <a:buFontTx/>
              <a:buNone/>
            </a:pPr>
            <a:endParaRPr lang="en-US" sz="2400" dirty="0"/>
          </a:p>
        </p:txBody>
      </p:sp>
      <p:sp>
        <p:nvSpPr>
          <p:cNvPr id="153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DF4C29-5F1E-4AF5-B1BF-064D7D1994D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495800" y="1219200"/>
            <a:ext cx="434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dirty="0"/>
          </a:p>
        </p:txBody>
      </p:sp>
      <p:pic>
        <p:nvPicPr>
          <p:cNvPr id="15365" name="Picture 6" descr="http://alta1.middlebury.edu/chemistry/students/dundee/images/hemoglobi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170112"/>
            <a:ext cx="3657600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Quick Review of Proteins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arenR"/>
            </a:pPr>
            <a:r>
              <a:rPr lang="en-US" sz="2800" dirty="0">
                <a:solidFill>
                  <a:schemeClr val="bg1"/>
                </a:solidFill>
              </a:rPr>
              <a:t>Made of amino acids</a:t>
            </a:r>
          </a:p>
          <a:p>
            <a:pPr marL="609600" indent="-609600">
              <a:buFontTx/>
              <a:buAutoNum type="arabicParenR"/>
            </a:pPr>
            <a:r>
              <a:rPr lang="en-US" sz="2800" dirty="0">
                <a:solidFill>
                  <a:schemeClr val="bg1"/>
                </a:solidFill>
              </a:rPr>
              <a:t>There are only 20 amino acids to make up a lot of proteins</a:t>
            </a:r>
          </a:p>
          <a:p>
            <a:pPr marL="609600" indent="-609600">
              <a:buFontTx/>
              <a:buAutoNum type="arabicParenR"/>
            </a:pPr>
            <a:r>
              <a:rPr lang="en-US" sz="2800" dirty="0">
                <a:solidFill>
                  <a:schemeClr val="bg1"/>
                </a:solidFill>
              </a:rPr>
              <a:t>Proteins are a major component of cells</a:t>
            </a:r>
          </a:p>
          <a:p>
            <a:pPr marL="609600" indent="-609600">
              <a:buFontTx/>
              <a:buAutoNum type="arabicParenR"/>
            </a:pPr>
            <a:r>
              <a:rPr lang="en-US" sz="2800" dirty="0">
                <a:solidFill>
                  <a:schemeClr val="bg1"/>
                </a:solidFill>
              </a:rPr>
              <a:t>Proteins are made in ribosomes</a:t>
            </a:r>
          </a:p>
          <a:p>
            <a:pPr marL="609600" indent="-609600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2C80FE-E427-4A60-AE32-E1C6CC8119D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0962" name="Rectangle 4" descr="40%"/>
          <p:cNvSpPr>
            <a:spLocks noChangeArrowheads="1"/>
          </p:cNvSpPr>
          <p:nvPr/>
        </p:nvSpPr>
        <p:spPr bwMode="auto">
          <a:xfrm>
            <a:off x="990600" y="228600"/>
            <a:ext cx="3657600" cy="1371600"/>
          </a:xfrm>
          <a:prstGeom prst="rect">
            <a:avLst/>
          </a:prstGeom>
          <a:pattFill prst="pct40">
            <a:fgClr>
              <a:schemeClr val="hlink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</a:rPr>
              <a:t>PROTEIN SYNTHESIS</a:t>
            </a:r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990600" y="2209800"/>
            <a:ext cx="36576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Step 1. TRANSCIPTION</a:t>
            </a:r>
          </a:p>
          <a:p>
            <a:pPr algn="ctr" eaLnBrk="0" hangingPunct="0"/>
            <a:r>
              <a:rPr lang="en-US"/>
              <a:t>(nucleus)</a:t>
            </a:r>
          </a:p>
        </p:txBody>
      </p:sp>
      <p:sp>
        <p:nvSpPr>
          <p:cNvPr id="40964" name="Rectangle 6" descr="Wide downward diagonal"/>
          <p:cNvSpPr>
            <a:spLocks noChangeArrowheads="1"/>
          </p:cNvSpPr>
          <p:nvPr/>
        </p:nvSpPr>
        <p:spPr bwMode="auto">
          <a:xfrm>
            <a:off x="990600" y="4267200"/>
            <a:ext cx="37338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/>
              <a:t>Step 2. TRANSLATION</a:t>
            </a:r>
          </a:p>
          <a:p>
            <a:pPr algn="ctr" eaLnBrk="0" hangingPunct="0"/>
            <a:r>
              <a:rPr lang="en-US" dirty="0"/>
              <a:t>(ribosome)</a:t>
            </a:r>
          </a:p>
        </p:txBody>
      </p:sp>
      <p:sp>
        <p:nvSpPr>
          <p:cNvPr id="40965" name="Rectangle 7" descr="40%"/>
          <p:cNvSpPr>
            <a:spLocks noChangeArrowheads="1"/>
          </p:cNvSpPr>
          <p:nvPr/>
        </p:nvSpPr>
        <p:spPr bwMode="auto">
          <a:xfrm>
            <a:off x="5105400" y="533400"/>
            <a:ext cx="3429000" cy="685800"/>
          </a:xfrm>
          <a:prstGeom prst="rect">
            <a:avLst/>
          </a:prstGeom>
          <a:pattFill prst="pct40">
            <a:fgClr>
              <a:schemeClr val="hlink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</a:rPr>
              <a:t>DNA</a:t>
            </a:r>
          </a:p>
        </p:txBody>
      </p:sp>
      <p:sp>
        <p:nvSpPr>
          <p:cNvPr id="40966" name="Rectangle 8"/>
          <p:cNvSpPr>
            <a:spLocks noChangeArrowheads="1"/>
          </p:cNvSpPr>
          <p:nvPr/>
        </p:nvSpPr>
        <p:spPr bwMode="auto">
          <a:xfrm>
            <a:off x="5105400" y="2362200"/>
            <a:ext cx="3505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mRNA</a:t>
            </a:r>
          </a:p>
        </p:txBody>
      </p:sp>
      <p:sp>
        <p:nvSpPr>
          <p:cNvPr id="40967" name="Rectangle 9" descr="Wide downward diagonal"/>
          <p:cNvSpPr>
            <a:spLocks noChangeArrowheads="1"/>
          </p:cNvSpPr>
          <p:nvPr/>
        </p:nvSpPr>
        <p:spPr bwMode="auto">
          <a:xfrm>
            <a:off x="5105400" y="4419600"/>
            <a:ext cx="35052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 err="1"/>
              <a:t>tRNA</a:t>
            </a:r>
            <a:endParaRPr lang="en-US" dirty="0"/>
          </a:p>
        </p:txBody>
      </p:sp>
      <p:sp>
        <p:nvSpPr>
          <p:cNvPr id="40968" name="Rectangle 10" descr="40%"/>
          <p:cNvSpPr>
            <a:spLocks noChangeArrowheads="1"/>
          </p:cNvSpPr>
          <p:nvPr/>
        </p:nvSpPr>
        <p:spPr bwMode="auto">
          <a:xfrm>
            <a:off x="5105400" y="5791200"/>
            <a:ext cx="3581400" cy="685800"/>
          </a:xfrm>
          <a:prstGeom prst="rect">
            <a:avLst/>
          </a:prstGeom>
          <a:pattFill prst="pct40">
            <a:fgClr>
              <a:schemeClr val="hlink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</a:rPr>
              <a:t>PROTEIN</a:t>
            </a:r>
          </a:p>
        </p:txBody>
      </p:sp>
      <p:sp>
        <p:nvSpPr>
          <p:cNvPr id="40969" name="AutoShape 11"/>
          <p:cNvSpPr>
            <a:spLocks noChangeArrowheads="1"/>
          </p:cNvSpPr>
          <p:nvPr/>
        </p:nvSpPr>
        <p:spPr bwMode="auto">
          <a:xfrm>
            <a:off x="2514600" y="16764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0970" name="AutoShape 12"/>
          <p:cNvSpPr>
            <a:spLocks noChangeArrowheads="1"/>
          </p:cNvSpPr>
          <p:nvPr/>
        </p:nvSpPr>
        <p:spPr bwMode="auto">
          <a:xfrm>
            <a:off x="2514600" y="37338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0971" name="AutoShape 13"/>
          <p:cNvSpPr>
            <a:spLocks noChangeArrowheads="1"/>
          </p:cNvSpPr>
          <p:nvPr/>
        </p:nvSpPr>
        <p:spPr bwMode="auto">
          <a:xfrm>
            <a:off x="6705600" y="1295400"/>
            <a:ext cx="228600" cy="990600"/>
          </a:xfrm>
          <a:prstGeom prst="down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0972" name="AutoShape 14"/>
          <p:cNvSpPr>
            <a:spLocks noChangeArrowheads="1"/>
          </p:cNvSpPr>
          <p:nvPr/>
        </p:nvSpPr>
        <p:spPr bwMode="auto">
          <a:xfrm>
            <a:off x="6705600" y="3200400"/>
            <a:ext cx="228600" cy="990600"/>
          </a:xfrm>
          <a:prstGeom prst="down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0973" name="AutoShape 15"/>
          <p:cNvSpPr>
            <a:spLocks noChangeArrowheads="1"/>
          </p:cNvSpPr>
          <p:nvPr/>
        </p:nvSpPr>
        <p:spPr bwMode="auto">
          <a:xfrm>
            <a:off x="6705600" y="518160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209800"/>
            <a:ext cx="8686800" cy="41148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Like DNA,  made of nucleotides</a:t>
            </a:r>
          </a:p>
          <a:p>
            <a:r>
              <a:rPr lang="en-US" sz="2800" b="1" u="sng" dirty="0">
                <a:solidFill>
                  <a:schemeClr val="bg1"/>
                </a:solidFill>
              </a:rPr>
              <a:t>Disposable </a:t>
            </a:r>
            <a:r>
              <a:rPr lang="en-US" sz="2800" dirty="0">
                <a:solidFill>
                  <a:schemeClr val="bg1"/>
                </a:solidFill>
              </a:rPr>
              <a:t>copy of DNA segment</a:t>
            </a:r>
          </a:p>
          <a:p>
            <a:r>
              <a:rPr lang="en-US" sz="2800" b="1" u="sng" dirty="0">
                <a:solidFill>
                  <a:schemeClr val="bg1"/>
                </a:solidFill>
              </a:rPr>
              <a:t>3 differences:</a:t>
            </a:r>
          </a:p>
          <a:p>
            <a:pPr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		1) sugar= ribose</a:t>
            </a:r>
          </a:p>
          <a:p>
            <a:pPr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		2) single stranded</a:t>
            </a:r>
          </a:p>
          <a:p>
            <a:pPr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		3) instead of the base thymine (T), RNA uses </a:t>
            </a:r>
            <a:r>
              <a:rPr lang="en-US" sz="4400" b="1" dirty="0">
                <a:solidFill>
                  <a:srgbClr val="006600"/>
                </a:solidFill>
                <a:latin typeface="augie"/>
              </a:rPr>
              <a:t>uracil (U)</a:t>
            </a:r>
            <a:endParaRPr lang="en-US" sz="4400" dirty="0">
              <a:latin typeface="augie"/>
            </a:endParaRPr>
          </a:p>
        </p:txBody>
      </p:sp>
      <p:sp>
        <p:nvSpPr>
          <p:cNvPr id="174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FD68B9-348A-4A5B-BD92-47924CCA0AA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2133600" y="0"/>
            <a:ext cx="5410200" cy="2133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 Black"/>
              </a:rPr>
              <a:t>RNA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  <p:bldP spid="30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 sz="2800" b="1" u="sng" dirty="0">
                <a:solidFill>
                  <a:schemeClr val="bg1"/>
                </a:solidFill>
              </a:rPr>
              <a:t>3 types: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pPr marL="609600" indent="-609600"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mRNA – used in transcription</a:t>
            </a:r>
          </a:p>
          <a:p>
            <a:pPr marL="609600" indent="-609600">
              <a:buFontTx/>
              <a:buNone/>
            </a:pPr>
            <a:r>
              <a:rPr lang="en-US" sz="2800" dirty="0" err="1">
                <a:solidFill>
                  <a:schemeClr val="bg1"/>
                </a:solidFill>
              </a:rPr>
              <a:t>tRNA</a:t>
            </a:r>
            <a:r>
              <a:rPr lang="en-US" sz="2800" dirty="0">
                <a:solidFill>
                  <a:schemeClr val="bg1"/>
                </a:solidFill>
              </a:rPr>
              <a:t> – used in translation</a:t>
            </a:r>
          </a:p>
          <a:p>
            <a:pPr marL="609600" indent="-609600">
              <a:buFontTx/>
              <a:buNone/>
            </a:pPr>
            <a:r>
              <a:rPr lang="en-US" sz="2800" dirty="0" err="1">
                <a:solidFill>
                  <a:schemeClr val="bg1"/>
                </a:solidFill>
              </a:rPr>
              <a:t>rRNA</a:t>
            </a:r>
            <a:r>
              <a:rPr lang="en-US" sz="2800" dirty="0">
                <a:solidFill>
                  <a:schemeClr val="bg1"/>
                </a:solidFill>
              </a:rPr>
              <a:t> – component of ribosome</a:t>
            </a:r>
          </a:p>
          <a:p>
            <a:pPr marL="609600" indent="-609600"/>
            <a:endParaRPr lang="en-US" dirty="0"/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5181600" cy="1143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 Black"/>
              </a:rPr>
              <a:t>RNA</a:t>
            </a:r>
          </a:p>
        </p:txBody>
      </p:sp>
      <p:pic>
        <p:nvPicPr>
          <p:cNvPr id="43013" name="Picture 5" descr="transcrip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0"/>
            <a:ext cx="2590800" cy="658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3BCEDF-850E-43CD-900A-B869881F01A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8434" name="Picture 3" descr="http://www.princeton.edu/~hos/rn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40113" cy="66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http://www.bio.brandeis.edu/classes/bio18/rn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3906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 about Transcription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38150" y="1123950"/>
            <a:ext cx="3810000" cy="5486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Step #1 (of 2) of protein synthesis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Starts in the nucleus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Uses 1 side of DNA as a template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Copies 1 gene at a time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Makes a section of mRNA</a:t>
            </a:r>
          </a:p>
        </p:txBody>
      </p:sp>
      <p:pic>
        <p:nvPicPr>
          <p:cNvPr id="45060" name="Picture 4" descr="mr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143000"/>
            <a:ext cx="4191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603794" y="1447800"/>
            <a:ext cx="7772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transcribing DNA information (gene instructions) into mRNA which can leave the nucleus and go to the ribosomes in the cytoplasm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messenger RNA= mRNA (1 type of RNA)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special base sequences in DNA are recognized by RNA as “start” and “stop” signals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“Start” sequence called </a:t>
            </a:r>
            <a:r>
              <a:rPr lang="en-US" sz="2400" b="1" dirty="0">
                <a:solidFill>
                  <a:schemeClr val="bg1"/>
                </a:solidFill>
                <a:latin typeface="Tempus Sans ITC" pitchFamily="82" charset="0"/>
              </a:rPr>
              <a:t>promoter</a:t>
            </a:r>
            <a:r>
              <a:rPr lang="en-US" sz="2400" dirty="0">
                <a:solidFill>
                  <a:schemeClr val="bg1"/>
                </a:solidFill>
              </a:rPr>
              <a:t> region of DNA 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Tx/>
              <a:buNone/>
            </a:pPr>
            <a:endParaRPr lang="en-US" dirty="0"/>
          </a:p>
        </p:txBody>
      </p:sp>
      <p:sp>
        <p:nvSpPr>
          <p:cNvPr id="194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4EC20D-0D09-446E-8450-36C4BCB899B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Transcription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Details of the Process</a:t>
            </a:r>
          </a:p>
        </p:txBody>
      </p:sp>
      <p:sp>
        <p:nvSpPr>
          <p:cNvPr id="20483" name="Rectangle 1027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236220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  <a:cs typeface="Times New Roman" pitchFamily="18" charset="0"/>
              </a:rPr>
              <a:t>1.RNA polymerase attaches to DNA and it separates the 2 DNA strands (unzips the strand)</a:t>
            </a:r>
          </a:p>
          <a:p>
            <a:pPr>
              <a:buFontTx/>
              <a:buNone/>
            </a:pPr>
            <a:r>
              <a:rPr lang="en-US" dirty="0">
                <a:latin typeface="Comic Sans MS" pitchFamily="66" charset="0"/>
                <a:cs typeface="Times New Roman" pitchFamily="18" charset="0"/>
              </a:rPr>
              <a:t>	</a:t>
            </a:r>
            <a:endParaRPr lang="en-US" dirty="0"/>
          </a:p>
        </p:txBody>
      </p:sp>
      <p:sp>
        <p:nvSpPr>
          <p:cNvPr id="204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4D2425-05C2-4998-914C-7A6B05B6346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485" name="Picture 1029" descr="drawing of a DNA molecule partially unwinding and unzipping between the base pai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276600"/>
            <a:ext cx="77724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7772400" cy="20574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>
                <a:latin typeface="Candara" panose="020E0502030303020204" pitchFamily="34" charset="0"/>
                <a:cs typeface="Times New Roman" pitchFamily="18" charset="0"/>
              </a:rPr>
              <a:t>	</a:t>
            </a:r>
            <a:r>
              <a:rPr lang="en-US" sz="3200" dirty="0">
                <a:solidFill>
                  <a:schemeClr val="bg1"/>
                </a:solidFill>
                <a:latin typeface="Candara" panose="020E0502030303020204" pitchFamily="34" charset="0"/>
                <a:cs typeface="Times New Roman" pitchFamily="18" charset="0"/>
              </a:rPr>
              <a:t>2.	RNA polymerase synthesizes the mRNA strand using complimentary base-pairing</a:t>
            </a:r>
          </a:p>
        </p:txBody>
      </p:sp>
      <p:sp>
        <p:nvSpPr>
          <p:cNvPr id="215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F47D09-F40D-4A5C-8F58-359E445C8B6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1507" name="Picture 4" descr="drawing of free nucleotides being attracted to exposed bases of a partially unzipped DNA molecu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0"/>
            <a:ext cx="7620000" cy="322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4724400"/>
            <a:ext cx="7848600" cy="20574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Remember…there aren’t “T” bases in RNA</a:t>
            </a:r>
          </a:p>
          <a:p>
            <a:r>
              <a:rPr lang="en-US" sz="2800" dirty="0">
                <a:solidFill>
                  <a:schemeClr val="bg1"/>
                </a:solidFill>
              </a:rPr>
              <a:t>“C” binds with “G”</a:t>
            </a:r>
          </a:p>
          <a:p>
            <a:r>
              <a:rPr lang="en-US" sz="2800" dirty="0">
                <a:solidFill>
                  <a:schemeClr val="bg1"/>
                </a:solidFill>
              </a:rPr>
              <a:t>DNA “A” binds with RNA “U” </a:t>
            </a:r>
          </a:p>
        </p:txBody>
      </p:sp>
      <p:sp>
        <p:nvSpPr>
          <p:cNvPr id="225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219C5A-827C-4A67-907A-3D53E324479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2531" name="Picture 5" descr="http://www.ndsu.nodak.edu/instruct/brewer/images/r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7620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09600" y="2286000"/>
            <a:ext cx="54102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chemeClr val="bg1"/>
                </a:solidFill>
              </a:rPr>
              <a:t>DeoxyRibo</a:t>
            </a:r>
            <a:r>
              <a:rPr lang="en-US" altLang="en-US" sz="2800" dirty="0">
                <a:solidFill>
                  <a:schemeClr val="bg1"/>
                </a:solidFill>
              </a:rPr>
              <a:t>-Nucleic Acid</a:t>
            </a:r>
          </a:p>
          <a:p>
            <a:pPr eaLnBrk="1" hangingPunct="1"/>
            <a:endParaRPr lang="en-US" alt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2800" dirty="0">
                <a:solidFill>
                  <a:schemeClr val="bg1"/>
                </a:solidFill>
              </a:rPr>
              <a:t>A molecule made up of nucleotide base pairs which determines the genetic make-up of an organism</a:t>
            </a:r>
          </a:p>
          <a:p>
            <a:pPr eaLnBrk="1" hangingPunct="1"/>
            <a:endParaRPr lang="en-US" altLang="en-US" sz="2400" dirty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14300" y="631825"/>
            <a:ext cx="64008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9000" b="1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DNA</a:t>
            </a:r>
          </a:p>
        </p:txBody>
      </p:sp>
      <p:pic>
        <p:nvPicPr>
          <p:cNvPr id="3077" name="Picture 5" descr="DN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85800"/>
            <a:ext cx="11461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250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178E47-5E8D-4EA6-B36C-69A15EECCCA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3554" name="Rectangle 1026"/>
          <p:cNvSpPr>
            <a:spLocks noChangeArrowheads="1"/>
          </p:cNvSpPr>
          <p:nvPr/>
        </p:nvSpPr>
        <p:spPr bwMode="auto">
          <a:xfrm>
            <a:off x="128588" y="2457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3555" name="Rectangle 1029"/>
          <p:cNvSpPr>
            <a:spLocks noChangeArrowheads="1"/>
          </p:cNvSpPr>
          <p:nvPr/>
        </p:nvSpPr>
        <p:spPr bwMode="auto">
          <a:xfrm>
            <a:off x="128588" y="2457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23556" name="Picture 1032" descr="D:\Biology\Ch 7\transcripti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3100" y="533400"/>
            <a:ext cx="7048500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1033"/>
          <p:cNvSpPr txBox="1">
            <a:spLocks noChangeArrowheads="1"/>
          </p:cNvSpPr>
          <p:nvPr/>
        </p:nvSpPr>
        <p:spPr bwMode="auto">
          <a:xfrm>
            <a:off x="533400" y="44196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/>
              <a:t>Which strand was copied?</a:t>
            </a:r>
            <a:r>
              <a:rPr lang="en-US"/>
              <a:t>  </a:t>
            </a:r>
            <a:r>
              <a:rPr lang="en-US" sz="4000" b="1">
                <a:latin typeface="augie"/>
              </a:rPr>
              <a:t>A  or  B</a:t>
            </a:r>
          </a:p>
        </p:txBody>
      </p:sp>
      <p:sp>
        <p:nvSpPr>
          <p:cNvPr id="23558" name="WordArt 1034"/>
          <p:cNvSpPr>
            <a:spLocks noChangeArrowheads="1" noChangeShapeType="1" noTextEdit="1"/>
          </p:cNvSpPr>
          <p:nvPr/>
        </p:nvSpPr>
        <p:spPr bwMode="auto">
          <a:xfrm>
            <a:off x="1121568" y="495301"/>
            <a:ext cx="1066800" cy="131445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A</a:t>
            </a:r>
          </a:p>
        </p:txBody>
      </p:sp>
      <p:sp>
        <p:nvSpPr>
          <p:cNvPr id="23559" name="WordArt 1035"/>
          <p:cNvSpPr>
            <a:spLocks noChangeArrowheads="1" noChangeShapeType="1" noTextEdit="1"/>
          </p:cNvSpPr>
          <p:nvPr/>
        </p:nvSpPr>
        <p:spPr bwMode="auto">
          <a:xfrm>
            <a:off x="1166812" y="1685464"/>
            <a:ext cx="990600" cy="1143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B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685800"/>
            <a:ext cx="7772400" cy="4495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  <a:cs typeface="Times New Roman" pitchFamily="18" charset="0"/>
              </a:rPr>
              <a:t>3.	when RNA polymerase reaches the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  <a:cs typeface="Times New Roman" pitchFamily="18" charset="0"/>
              </a:rPr>
              <a:t>end  or "STOP" part of the genetic code for that protein, it releases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bg1"/>
              </a:solidFill>
              <a:latin typeface="Candara" panose="020E0502030303020204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  <a:cs typeface="Times New Roman" pitchFamily="18" charset="0"/>
              </a:rPr>
              <a:t>	4.	DNA re-zips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>
              <a:solidFill>
                <a:schemeClr val="bg1"/>
              </a:solidFill>
              <a:latin typeface="Candara" panose="020E0502030303020204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  <a:cs typeface="Times New Roman" pitchFamily="18" charset="0"/>
              </a:rPr>
              <a:t> 	5.	finished mRNA (messenger) leaves the nucleus and goes to a ribosome in the cytoplasm</a:t>
            </a:r>
          </a:p>
        </p:txBody>
      </p:sp>
      <p:sp>
        <p:nvSpPr>
          <p:cNvPr id="245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660640-30DA-42EC-98AE-6E46C5F00BA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609600"/>
            <a:ext cx="8382000" cy="1752600"/>
          </a:xfrm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mRNA bases are grouped by 3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Each group of 3 nucleotides are called a codon (“code”)</a:t>
            </a:r>
          </a:p>
          <a:p>
            <a:endParaRPr lang="en-US" dirty="0"/>
          </a:p>
        </p:txBody>
      </p:sp>
      <p:sp>
        <p:nvSpPr>
          <p:cNvPr id="256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3EDC4A-0876-421E-9063-7EEECFE33BE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8194" name="Picture 2" descr="Image result for cod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347" y="2657014"/>
            <a:ext cx="392049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Review of Transcription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Transcription occurs in the nucleus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The product of transcription is mRNA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Only 1 side of DNA is used as a template &amp; only 1 gene is needed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Enzymes regulate the process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8153400" cy="480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Making a protein (string of amino acids) from the information carried by mRNA.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en-US" dirty="0">
                <a:solidFill>
                  <a:schemeClr val="bg1"/>
                </a:solidFill>
              </a:rPr>
              <a:t>Occurs in the ribosome.</a:t>
            </a:r>
          </a:p>
          <a:p>
            <a:pPr lvl="1">
              <a:buFontTx/>
              <a:buChar char="~"/>
            </a:pPr>
            <a:r>
              <a:rPr lang="en-US" sz="3200" dirty="0">
                <a:solidFill>
                  <a:schemeClr val="bg1"/>
                </a:solidFill>
              </a:rPr>
              <a:t>A group of 3 mRNA bases makes up a “codon” (think of as a “code word”)</a:t>
            </a:r>
          </a:p>
          <a:p>
            <a:pPr lvl="1">
              <a:buFontTx/>
              <a:buChar char="~"/>
            </a:pPr>
            <a:r>
              <a:rPr lang="en-US" sz="3200" dirty="0">
                <a:solidFill>
                  <a:schemeClr val="bg1"/>
                </a:solidFill>
              </a:rPr>
              <a:t>each codon specifies a particular amino acid</a:t>
            </a:r>
          </a:p>
          <a:p>
            <a:pPr lvl="1">
              <a:buFontTx/>
              <a:buChar char="~"/>
            </a:pPr>
            <a:r>
              <a:rPr lang="en-US" sz="3200" dirty="0">
                <a:solidFill>
                  <a:schemeClr val="bg1"/>
                </a:solidFill>
              </a:rPr>
              <a:t>there are “start” and “stop” codons </a:t>
            </a:r>
          </a:p>
          <a:p>
            <a:pPr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86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14DC19-311A-471F-B4A7-6F0059DB14B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84710" y="452718"/>
            <a:ext cx="7055380" cy="1400530"/>
          </a:xfrm>
        </p:spPr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Translation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Translation continued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mRNA travels from the nucleus and attaches onto the ribosome with codons</a:t>
            </a:r>
          </a:p>
          <a:p>
            <a:pPr lvl="1">
              <a:buFontTx/>
              <a:buChar char="~"/>
            </a:pPr>
            <a:r>
              <a:rPr lang="en-US" sz="3200" dirty="0">
                <a:solidFill>
                  <a:schemeClr val="bg1"/>
                </a:solidFill>
              </a:rPr>
              <a:t>3 nucleotides of mRNA = codon</a:t>
            </a:r>
          </a:p>
          <a:p>
            <a:pPr>
              <a:buFontTx/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2nd kind of RNA= ribosomal RNA (</a:t>
            </a:r>
            <a:r>
              <a:rPr lang="en-US" dirty="0" err="1">
                <a:solidFill>
                  <a:schemeClr val="bg1"/>
                </a:solidFill>
              </a:rPr>
              <a:t>rRNA</a:t>
            </a:r>
            <a:r>
              <a:rPr lang="en-US" dirty="0">
                <a:solidFill>
                  <a:schemeClr val="bg1"/>
                </a:solidFill>
              </a:rPr>
              <a:t>) </a:t>
            </a:r>
          </a:p>
          <a:p>
            <a:pPr lvl="1">
              <a:buFontTx/>
              <a:buChar char="~"/>
            </a:pPr>
            <a:r>
              <a:rPr lang="en-US" sz="3200" dirty="0">
                <a:solidFill>
                  <a:schemeClr val="bg1"/>
                </a:solidFill>
              </a:rPr>
              <a:t>makes up the majority of the ribosome</a:t>
            </a:r>
          </a:p>
          <a:p>
            <a:pPr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07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BA9583-5368-4B5B-BD55-810D971B545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1216173" y="1752600"/>
            <a:ext cx="6711654" cy="41954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3rd kind of RNA= transfer RNA (</a:t>
            </a:r>
            <a:r>
              <a:rPr lang="en-US" sz="2800" dirty="0" err="1">
                <a:solidFill>
                  <a:schemeClr val="bg1"/>
                </a:solidFill>
              </a:rPr>
              <a:t>tRNA</a:t>
            </a:r>
            <a:r>
              <a:rPr lang="en-US" sz="2800" dirty="0">
                <a:solidFill>
                  <a:schemeClr val="bg1"/>
                </a:solidFill>
              </a:rPr>
              <a:t>) </a:t>
            </a:r>
          </a:p>
          <a:p>
            <a:pPr lvl="1">
              <a:lnSpc>
                <a:spcPct val="90000"/>
              </a:lnSpc>
              <a:buFontTx/>
              <a:buChar char="~"/>
            </a:pPr>
            <a:r>
              <a:rPr lang="en-US" sz="2000" dirty="0">
                <a:solidFill>
                  <a:schemeClr val="bg1"/>
                </a:solidFill>
              </a:rPr>
              <a:t>carries amino acids to the ribosomes (amino acids join together to form proteins)</a:t>
            </a:r>
          </a:p>
          <a:p>
            <a:pPr lvl="1">
              <a:lnSpc>
                <a:spcPct val="90000"/>
              </a:lnSpc>
              <a:buFontTx/>
              <a:buChar char="~"/>
            </a:pPr>
            <a:r>
              <a:rPr lang="en-US" sz="2000" dirty="0">
                <a:solidFill>
                  <a:schemeClr val="bg1"/>
                </a:solidFill>
              </a:rPr>
              <a:t>there are 64 different </a:t>
            </a:r>
            <a:r>
              <a:rPr lang="en-US" sz="2000" dirty="0" err="1">
                <a:solidFill>
                  <a:schemeClr val="bg1"/>
                </a:solidFill>
              </a:rPr>
              <a:t>tRNA</a:t>
            </a:r>
            <a:r>
              <a:rPr lang="en-US" sz="2000" dirty="0">
                <a:solidFill>
                  <a:schemeClr val="bg1"/>
                </a:solidFill>
              </a:rPr>
              <a:t> molecules       (more than 1 for each amino acid)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3 nucleotides of </a:t>
            </a:r>
            <a:r>
              <a:rPr lang="en-US" sz="2800" dirty="0" err="1">
                <a:solidFill>
                  <a:schemeClr val="bg1"/>
                </a:solidFill>
              </a:rPr>
              <a:t>tRNA</a:t>
            </a:r>
            <a:r>
              <a:rPr lang="en-US" sz="2800" dirty="0">
                <a:solidFill>
                  <a:schemeClr val="bg1"/>
                </a:solidFill>
              </a:rPr>
              <a:t> that “match” or compliment the mRNA = anticodon </a:t>
            </a:r>
          </a:p>
        </p:txBody>
      </p:sp>
      <p:sp>
        <p:nvSpPr>
          <p:cNvPr id="317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EC061E-4A85-426F-923A-B0BAD9DBB36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84710" y="452718"/>
            <a:ext cx="7055380" cy="140053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Translation continued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7772400" cy="4114800"/>
          </a:xfrm>
        </p:spPr>
        <p:txBody>
          <a:bodyPr>
            <a:normAutofit/>
          </a:bodyPr>
          <a:lstStyle/>
          <a:p>
            <a:r>
              <a:rPr lang="en-US" sz="2400" dirty="0"/>
              <a:t>By matching the </a:t>
            </a:r>
            <a:r>
              <a:rPr lang="en-US" sz="2400" dirty="0">
                <a:solidFill>
                  <a:srgbClr val="FF0000"/>
                </a:solidFill>
              </a:rPr>
              <a:t>codon</a:t>
            </a:r>
            <a:r>
              <a:rPr lang="en-US" sz="2400" dirty="0"/>
              <a:t> of mRNA to the </a:t>
            </a:r>
            <a:r>
              <a:rPr lang="en-US" sz="2400" dirty="0">
                <a:solidFill>
                  <a:srgbClr val="FF0000"/>
                </a:solidFill>
              </a:rPr>
              <a:t>anticodon</a:t>
            </a:r>
            <a:r>
              <a:rPr lang="en-US" sz="2400" dirty="0"/>
              <a:t> of </a:t>
            </a:r>
            <a:r>
              <a:rPr lang="en-US" sz="2400" dirty="0" err="1"/>
              <a:t>tRNA</a:t>
            </a:r>
            <a:r>
              <a:rPr lang="en-US" sz="2400" dirty="0"/>
              <a:t>, the correct amino acid is put into place, then </a:t>
            </a:r>
            <a:r>
              <a:rPr lang="en-US" sz="2400" dirty="0" err="1"/>
              <a:t>tRNA</a:t>
            </a:r>
            <a:r>
              <a:rPr lang="en-US" sz="2400" dirty="0"/>
              <a:t> releases and leaves the amino acid in place.</a:t>
            </a:r>
          </a:p>
        </p:txBody>
      </p:sp>
      <p:sp>
        <p:nvSpPr>
          <p:cNvPr id="337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95F41F-2CD7-4E73-ABE8-9516D0FB259D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3796" name="Picture 4" descr="C:\WINNT\Profiles\jlockwood\Desktop\Slide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025775"/>
            <a:ext cx="5105400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267200" y="3429000"/>
            <a:ext cx="2895600" cy="144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4572000" y="35052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Next tRNA goes here!!!!</a:t>
            </a:r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H="1">
            <a:off x="4267200" y="3810000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7105"/>
            <a:ext cx="7055380" cy="140053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Translation continued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7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641163-C06A-4D8A-9A56-33B04D9459C1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2772" name="Picture 4" descr="C:\WINNT\Profiles\jlockwood\Desktop\Slide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377238" cy="588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581400" y="838200"/>
            <a:ext cx="4876800" cy="2743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886200" y="10668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amino acid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3810000" y="1828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tRNA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3733800" y="25908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anticodon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3657600" y="30480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codon (mRNA)</a:t>
            </a:r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H="1">
            <a:off x="3276600" y="1295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 flipH="1">
            <a:off x="3200400" y="20574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flipH="1">
            <a:off x="3352800" y="2971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H="1">
            <a:off x="3200400" y="34290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sz="2800" dirty="0"/>
              <a:t>the protein is now finished &amp; released!!</a:t>
            </a:r>
          </a:p>
          <a:p>
            <a:endParaRPr lang="en-US" dirty="0"/>
          </a:p>
        </p:txBody>
      </p:sp>
      <p:sp>
        <p:nvSpPr>
          <p:cNvPr id="368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F37F0A-A8DF-4831-93B6-D80C229A6F7A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6867" name="Picture 3" descr="C:\WINNT\Profiles\jlockwood\Desktop\Slide1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922463"/>
            <a:ext cx="7005638" cy="49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What DNA does…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534400" cy="4876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/>
                </a:solidFill>
              </a:rPr>
              <a:t>Carries information from one generation to the next</a:t>
            </a: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</a:rPr>
              <a:t>Put that information to work by determining heritable characteristics</a:t>
            </a: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</a:rPr>
              <a:t>Must be easily copied since almost every new cell gets a copy</a:t>
            </a:r>
          </a:p>
        </p:txBody>
      </p:sp>
      <p:pic>
        <p:nvPicPr>
          <p:cNvPr id="10244" name="Picture 5" descr="dn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95800"/>
            <a:ext cx="50641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1598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20A9C9-D73C-451F-B9E2-04C029B962E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9938" name="Picture 3" descr="http://cellbio.utmb.edu/cellbio/DNA-R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009650"/>
            <a:ext cx="64770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792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u="sng">
                <a:latin typeface="Stencil" pitchFamily="82" charset="0"/>
              </a:rPr>
              <a:t>PROTEIN SYNTHESIS</a:t>
            </a:r>
            <a:r>
              <a:rPr lang="en-US" sz="3200" b="1"/>
              <a:t>: All At Once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/>
              <a:t>The genetic code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4262438" cy="5029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…is a correlation between the codon on mRNA and an amino acid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…there are stop &amp; start codons</a:t>
            </a:r>
          </a:p>
        </p:txBody>
      </p:sp>
      <p:pic>
        <p:nvPicPr>
          <p:cNvPr id="50180" name="Picture 4" descr="mr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0800" y="1752600"/>
            <a:ext cx="4013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The Genetic code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6" name="Picture 4" descr="co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8534400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 rot="16200000">
            <a:off x="7650957" y="3244056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Third letter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Review of Translation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Purpose is to make bring amino acids to the ribosomes to make proteins.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 Translation occurs on the ribosomes as </a:t>
            </a:r>
            <a:r>
              <a:rPr lang="en-US" sz="2800" dirty="0" err="1">
                <a:solidFill>
                  <a:schemeClr val="bg1"/>
                </a:solidFill>
              </a:rPr>
              <a:t>tRNA</a:t>
            </a:r>
            <a:r>
              <a:rPr lang="en-US" sz="2800" dirty="0">
                <a:solidFill>
                  <a:schemeClr val="bg1"/>
                </a:solidFill>
              </a:rPr>
              <a:t> delivers amino acids. This occurs as the anticodons on the </a:t>
            </a:r>
            <a:r>
              <a:rPr lang="en-US" sz="2800" dirty="0" err="1">
                <a:solidFill>
                  <a:schemeClr val="bg1"/>
                </a:solidFill>
              </a:rPr>
              <a:t>tRNA</a:t>
            </a:r>
            <a:r>
              <a:rPr lang="en-US" sz="2800" dirty="0">
                <a:solidFill>
                  <a:schemeClr val="bg1"/>
                </a:solidFill>
              </a:rPr>
              <a:t> match up with the codons of the mRNA.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 A start codon begins the process. Once the amino acids are delivered the </a:t>
            </a:r>
            <a:r>
              <a:rPr lang="en-US" sz="2800" dirty="0" err="1">
                <a:solidFill>
                  <a:schemeClr val="bg1"/>
                </a:solidFill>
              </a:rPr>
              <a:t>tRNA</a:t>
            </a:r>
            <a:r>
              <a:rPr lang="en-US" sz="2800" dirty="0">
                <a:solidFill>
                  <a:schemeClr val="bg1"/>
                </a:solidFill>
              </a:rPr>
              <a:t> leaves and gathers more. The stop codon ends the process and the amino acid chain makes a protein.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DNA Structure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57150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solidFill>
                  <a:schemeClr val="bg1"/>
                </a:solidFill>
              </a:rPr>
              <a:t>Made up of nucleotides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solidFill>
                  <a:schemeClr val="bg1"/>
                </a:solidFill>
              </a:rPr>
              <a:t>Each composed of 3 parts: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>
                <a:solidFill>
                  <a:schemeClr val="bg1"/>
                </a:solidFill>
              </a:rPr>
              <a:t>Deoxyribose: sugar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>
                <a:solidFill>
                  <a:schemeClr val="bg1"/>
                </a:solidFill>
              </a:rPr>
              <a:t>Phosphate group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>
                <a:solidFill>
                  <a:schemeClr val="bg1"/>
                </a:solidFill>
              </a:rPr>
              <a:t>Nitrogenous (nitrogen containing) base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b="1" dirty="0">
                <a:solidFill>
                  <a:schemeClr val="bg1"/>
                </a:solidFill>
              </a:rPr>
              <a:t>Adenine (A)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b="1" dirty="0">
                <a:solidFill>
                  <a:schemeClr val="bg1"/>
                </a:solidFill>
              </a:rPr>
              <a:t>Thymine (T)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b="1" dirty="0">
                <a:solidFill>
                  <a:schemeClr val="bg1"/>
                </a:solidFill>
              </a:rPr>
              <a:t>Guanine (G)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b="1" dirty="0">
                <a:solidFill>
                  <a:schemeClr val="bg1"/>
                </a:solidFill>
              </a:rPr>
              <a:t>Cytosine (C) </a:t>
            </a:r>
          </a:p>
        </p:txBody>
      </p:sp>
      <p:pic>
        <p:nvPicPr>
          <p:cNvPr id="5122" name="Picture 2" descr="Image result for dna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3810000"/>
            <a:ext cx="4086225" cy="255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730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4572000" cy="4648200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solidFill>
                  <a:schemeClr val="bg1"/>
                </a:solidFill>
              </a:rPr>
              <a:t>Backbone: the sugar groups and the phosphate groups</a:t>
            </a:r>
          </a:p>
          <a:p>
            <a:pPr eaLnBrk="1" hangingPunct="1">
              <a:buFontTx/>
              <a:buNone/>
            </a:pPr>
            <a:endParaRPr lang="en-US" altLang="en-US" sz="24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2400" b="1" dirty="0">
                <a:solidFill>
                  <a:schemeClr val="bg1"/>
                </a:solidFill>
              </a:rPr>
              <a:t>“Steps of Ladder:” connected base pairs</a:t>
            </a:r>
          </a:p>
          <a:p>
            <a:pPr lvl="1"/>
            <a:r>
              <a:rPr lang="en-US" altLang="en-US" sz="2000" b="1" dirty="0">
                <a:solidFill>
                  <a:schemeClr val="bg1"/>
                </a:solidFill>
              </a:rPr>
              <a:t>Adenine</a:t>
            </a:r>
          </a:p>
          <a:p>
            <a:pPr lvl="1"/>
            <a:r>
              <a:rPr lang="en-US" altLang="en-US" sz="2000" b="1" dirty="0">
                <a:solidFill>
                  <a:schemeClr val="bg1"/>
                </a:solidFill>
              </a:rPr>
              <a:t>Thymine</a:t>
            </a:r>
          </a:p>
          <a:p>
            <a:pPr lvl="1"/>
            <a:r>
              <a:rPr lang="en-US" altLang="en-US" sz="2000" b="1" dirty="0">
                <a:solidFill>
                  <a:schemeClr val="bg1"/>
                </a:solidFill>
              </a:rPr>
              <a:t>Guanine</a:t>
            </a:r>
          </a:p>
          <a:p>
            <a:pPr lvl="1"/>
            <a:r>
              <a:rPr lang="en-US" altLang="en-US" sz="2000" b="1" dirty="0">
                <a:solidFill>
                  <a:schemeClr val="bg1"/>
                </a:solidFill>
              </a:rPr>
              <a:t>Cytosine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pic>
        <p:nvPicPr>
          <p:cNvPr id="12291" name="Picture 4" descr="dna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457200"/>
            <a:ext cx="404812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059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How the bases pair in DNA…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bg1"/>
                </a:solidFill>
              </a:rPr>
              <a:t>A       T (A pairs with T)</a:t>
            </a:r>
          </a:p>
          <a:p>
            <a:pPr eaLnBrk="1" hangingPunct="1"/>
            <a:r>
              <a:rPr lang="en-US" altLang="en-US" sz="4000" dirty="0">
                <a:solidFill>
                  <a:schemeClr val="bg1"/>
                </a:solidFill>
              </a:rPr>
              <a:t>C      G (C pairs with G)</a:t>
            </a:r>
          </a:p>
        </p:txBody>
      </p:sp>
      <p:cxnSp>
        <p:nvCxnSpPr>
          <p:cNvPr id="3" name="Straight Arrow Connector 2"/>
          <p:cNvCxnSpPr>
            <a:cxnSpLocks/>
          </p:cNvCxnSpPr>
          <p:nvPr/>
        </p:nvCxnSpPr>
        <p:spPr>
          <a:xfrm>
            <a:off x="1752600" y="2438400"/>
            <a:ext cx="762000" cy="0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1752600" y="3124200"/>
            <a:ext cx="762000" cy="0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227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/>
                </a:solidFill>
              </a:rPr>
              <a:t>What’s holding the strands together?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1981200"/>
            <a:ext cx="4800600" cy="4114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Stencil" panose="040409050D0802020404" pitchFamily="82" charset="0"/>
              </a:rPr>
              <a:t>HYDROGEN BONDS!!!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en-US" altLang="en-US" dirty="0"/>
              <a:t>Hydrogen Bonds will only form between A and T base pairs as well as between C and G base pairs – this is the principle of base pairing</a:t>
            </a:r>
          </a:p>
        </p:txBody>
      </p:sp>
      <p:pic>
        <p:nvPicPr>
          <p:cNvPr id="17412" name="Picture 4" descr="d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28788"/>
            <a:ext cx="4191000" cy="391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097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Okay so we have DNA, how does it affect our body’s function?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6CF32-8409-4708-BD2F-B32BE49969F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19200" y="2133600"/>
            <a:ext cx="6711654" cy="419548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DNA holds the code to help the body make proteins. 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There are a series of processes that allow for the information contained in DNA to be turned into functional proteins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</a:rPr>
              <a:t>These processes are called transcription and translation</a:t>
            </a:r>
          </a:p>
        </p:txBody>
      </p:sp>
    </p:spTree>
    <p:extLst>
      <p:ext uri="{BB962C8B-B14F-4D97-AF65-F5344CB8AC3E}">
        <p14:creationId xmlns:p14="http://schemas.microsoft.com/office/powerpoint/2010/main" val="1326429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Importance of Proteins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827700" y="2052925"/>
            <a:ext cx="7401900" cy="4195481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Proteins are diverse!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They control chemical messages in cell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Direct the synthesis of carbohydrates, lipids and act as enzymes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Give the cell structure and movement</a:t>
            </a:r>
          </a:p>
        </p:txBody>
      </p:sp>
      <p:sp>
        <p:nvSpPr>
          <p:cNvPr id="163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F6CB43-25B8-4952-B5D9-1C7145B7800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6388" name="Picture 4" descr="C:\WINNT\Profiles\jlockwood\Desktop\park2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5375" y="5240594"/>
            <a:ext cx="15684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autoUpdateAnimBg="0"/>
      <p:bldP spid="14339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901</TotalTime>
  <Words>930</Words>
  <Application>Microsoft Office PowerPoint</Application>
  <PresentationFormat>On-screen Show (4:3)</PresentationFormat>
  <Paragraphs>182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</vt:lpstr>
      <vt:lpstr>Arial Black</vt:lpstr>
      <vt:lpstr>augie</vt:lpstr>
      <vt:lpstr>Candara</vt:lpstr>
      <vt:lpstr>Century Gothic</vt:lpstr>
      <vt:lpstr>Comic Sans MS</vt:lpstr>
      <vt:lpstr>Segoe UI Semilight</vt:lpstr>
      <vt:lpstr>Stencil</vt:lpstr>
      <vt:lpstr>Tempus Sans ITC</vt:lpstr>
      <vt:lpstr>Times New Roman</vt:lpstr>
      <vt:lpstr>Wingdings 3</vt:lpstr>
      <vt:lpstr>Ion</vt:lpstr>
      <vt:lpstr>DNA &amp; Protein Synthesis</vt:lpstr>
      <vt:lpstr>PowerPoint Presentation</vt:lpstr>
      <vt:lpstr>What DNA does…</vt:lpstr>
      <vt:lpstr>DNA Structure</vt:lpstr>
      <vt:lpstr>PowerPoint Presentation</vt:lpstr>
      <vt:lpstr>How the bases pair in DNA…</vt:lpstr>
      <vt:lpstr>What’s holding the strands together?</vt:lpstr>
      <vt:lpstr>Okay so we have DNA, how does it affect our body’s function? </vt:lpstr>
      <vt:lpstr>The Importance of Proteins</vt:lpstr>
      <vt:lpstr>Quick Review of Proteins</vt:lpstr>
      <vt:lpstr>PowerPoint Presentation</vt:lpstr>
      <vt:lpstr>PowerPoint Presentation</vt:lpstr>
      <vt:lpstr>PowerPoint Presentation</vt:lpstr>
      <vt:lpstr>PowerPoint Presentation</vt:lpstr>
      <vt:lpstr>Info about Transcription</vt:lpstr>
      <vt:lpstr>Transcription</vt:lpstr>
      <vt:lpstr>Details of the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 of Transcription</vt:lpstr>
      <vt:lpstr>Translation</vt:lpstr>
      <vt:lpstr>Translation continued</vt:lpstr>
      <vt:lpstr>Translation continued</vt:lpstr>
      <vt:lpstr>Translation continued</vt:lpstr>
      <vt:lpstr>PowerPoint Presentation</vt:lpstr>
      <vt:lpstr>PowerPoint Presentation</vt:lpstr>
      <vt:lpstr>PowerPoint Presentation</vt:lpstr>
      <vt:lpstr>The genetic code</vt:lpstr>
      <vt:lpstr>The Genetic code</vt:lpstr>
      <vt:lpstr>Review of Translation</vt:lpstr>
    </vt:vector>
  </TitlesOfParts>
  <Company>Conejo Valley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jlockwood</dc:creator>
  <cp:lastModifiedBy>Elizabeth Wynn</cp:lastModifiedBy>
  <cp:revision>27</cp:revision>
  <dcterms:created xsi:type="dcterms:W3CDTF">1999-10-19T12:08:03Z</dcterms:created>
  <dcterms:modified xsi:type="dcterms:W3CDTF">2017-02-15T21:08:28Z</dcterms:modified>
</cp:coreProperties>
</file>