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1" r:id="rId4"/>
    <p:sldId id="258" r:id="rId5"/>
    <p:sldId id="262" r:id="rId6"/>
    <p:sldId id="259" r:id="rId7"/>
    <p:sldId id="274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82" r:id="rId19"/>
    <p:sldId id="275" r:id="rId20"/>
    <p:sldId id="277" r:id="rId21"/>
    <p:sldId id="278" r:id="rId22"/>
    <p:sldId id="280" r:id="rId23"/>
    <p:sldId id="281" r:id="rId24"/>
    <p:sldId id="26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790E-DFB0-48BC-BFA2-28AB44672134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99FAD-2077-401F-AC2D-18AD98718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7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Times"/>
              </a:defRPr>
            </a:lvl1pPr>
            <a:lvl2pPr marL="757066" indent="-291179">
              <a:defRPr sz="2900">
                <a:solidFill>
                  <a:schemeClr val="tx1"/>
                </a:solidFill>
                <a:latin typeface="Times"/>
              </a:defRPr>
            </a:lvl2pPr>
            <a:lvl3pPr marL="1164717" indent="-232943">
              <a:defRPr sz="2900">
                <a:solidFill>
                  <a:schemeClr val="tx1"/>
                </a:solidFill>
                <a:latin typeface="Times"/>
              </a:defRPr>
            </a:lvl3pPr>
            <a:lvl4pPr marL="1630604" indent="-232943">
              <a:defRPr sz="2900">
                <a:solidFill>
                  <a:schemeClr val="tx1"/>
                </a:solidFill>
                <a:latin typeface="Times"/>
              </a:defRPr>
            </a:lvl4pPr>
            <a:lvl5pPr marL="2096491" indent="-232943">
              <a:defRPr sz="2900">
                <a:solidFill>
                  <a:schemeClr val="tx1"/>
                </a:solidFill>
                <a:latin typeface="Times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"/>
              </a:defRPr>
            </a:lvl9pPr>
          </a:lstStyle>
          <a:p>
            <a:fld id="{E19B8D4C-DF9E-4BD6-A8E4-37ECC7C636FE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914400"/>
            <a:ext cx="115824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743076"/>
            <a:ext cx="5435600" cy="199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743076"/>
            <a:ext cx="5435600" cy="199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95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rds.yahoo.com/S=96062857/K=walnut+seeds/v=2/SID=e/l=II/R=7/SS=p/OID=0e4c75a14b2fe362/SIG=1ie89iull/EXP=1114133340/*-http:/images.search.yahoo.com/search/images/view?back=http://images.search.yahoo.com/search/images?p=walnut+seeds&amp;ei=UTF-8&amp;fr=slv1-&amp;fl=0&amp;x=wrt&amp;h=768&amp;w=1024&amp;imgcurl=wallpaperoriginals.com/banners/1024-walnut1.jpg&amp;imgurl=wallpaperoriginals.com/banners/1024-walnut1.jpg&amp;size=112.6kB&amp;name=1024-walnut1.jpg&amp;rcurl=http://wallpapers.graphicfreebies.com/detail.html?1024-walnut1&amp;Nuts+Walnuts&amp;rurl=http://wallpapers.graphicfreebies.com/detail.html?1024-walnut1&amp;Nuts+Walnuts&amp;p=walnut+seeds&amp;type=jpeg&amp;no=7&amp;tt=113" TargetMode="External"/><Relationship Id="rId7" Type="http://schemas.openxmlformats.org/officeDocument/2006/relationships/hyperlink" Target="http://rds.yahoo.com/S=96062857/K=seeds/v=2/SID=e/l=II/R=7/SS=p/OID=6efc0ed8cba3e9a8/SIG=1gr7madse/EXP=1114133602/*-http:/images.search.yahoo.com/search/images/view?back=http://images.search.yahoo.com/search/images?p=seeds&amp;ei=UTF-8&amp;fr=slv1-&amp;fl=0&amp;x=wrt&amp;h=206&amp;w=249&amp;imgcurl=www.california-gardens.co.uk/nss-folder/scrapbook/seeds15.jpg&amp;imgurl=www.california-gardens.co.uk/nss-folder/scrapbook/seeds15.jpg&amp;size=13.6kB&amp;name=seeds15.jpg&amp;rcurl=http://www.california-gardens.co.uk/seedsandbulbs&amp;rurl=http://www.california-gardens.co.uk/seedsandbulbs&amp;p=seeds&amp;type=jpeg&amp;no=7&amp;tt=255,59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rds.yahoo.com/S=96062857/K=small+seeds/v=2/SID=e/l=II/R=48/SS=p/OID=3108d25df68f9b02/SIG=1lui2oqnf/EXP=1114133482/*-http:/images.search.yahoo.com/search/images/view?back=http://images.search.yahoo.com/search/images?p=small+seeds&amp;ei=UTF-8&amp;fl=0&amp;imgsz=all&amp;fr=slv1-&amp;b=41&amp;h=175&amp;w=175&amp;imgcurl=www.german-thai-link.de/Images/Details%20TH/Cuisine/Coriander%20seeds.jpg&amp;imgurl=www.german-thai-link.de/Images/Details%20TH/Cuisine/Coriander%20seeds.jpg&amp;size=36.9kB&amp;name=Coriander%20seeds.jpg&amp;rcurl=http://www.german-thai-link.de/Details%20TH/UK/Cuisine/Herbs/Corinader%20seeds.htm&amp;rurl=http://www.german-thai-link.de/Details%20TH/UK/Cuisine/Herbs/Corinader%20seeds.htm&amp;p=small+seeds&amp;type=jpeg&amp;no=48&amp;tt=15,512" TargetMode="Externa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rds.yahoo.com/S=96062857/K=walnut+seeds/v=2/SID=e/l=II/R=7/SS=p/OID=0e4c75a14b2fe362/SIG=1ie89iull/EXP=1114133340/*-http:/images.search.yahoo.com/search/images/view?back=http://images.search.yahoo.com/search/images?p=walnut+seeds&amp;ei=UTF-8&amp;fr=slv1-&amp;fl=0&amp;x=wrt&amp;h=768&amp;w=1024&amp;imgcurl=wallpaperoriginals.com/banners/1024-walnut1.jpg&amp;imgurl=wallpaperoriginals.com/banners/1024-walnut1.jpg&amp;size=112.6kB&amp;name=1024-walnut1.jpg&amp;rcurl=http://wallpapers.graphicfreebies.com/detail.html?1024-walnut1&amp;Nuts+Walnuts&amp;rurl=http://wallpapers.graphicfreebies.com/detail.html?1024-walnut1&amp;Nuts+Walnuts&amp;p=walnut+seeds&amp;type=jpeg&amp;no=7&amp;tt=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s.yahoo.com/S=96062857/K=seeds/v=2/SID=e/l=II/R=7/SS=p/OID=6efc0ed8cba3e9a8/SIG=1gr7madse/EXP=1114133602/*-http:/images.search.yahoo.com/search/images/view?back=http://images.search.yahoo.com/search/images?p=seeds&amp;ei=UTF-8&amp;fr=slv1-&amp;fl=0&amp;x=wrt&amp;h=206&amp;w=249&amp;imgcurl=www.california-gardens.co.uk/nss-folder/scrapbook/seeds15.jpg&amp;imgurl=www.california-gardens.co.uk/nss-folder/scrapbook/seeds15.jpg&amp;size=13.6kB&amp;name=seeds15.jpg&amp;rcurl=http://www.california-gardens.co.uk/seedsandbulbs&amp;rurl=http://www.california-gardens.co.uk/seedsandbulbs&amp;p=seeds&amp;type=jpeg&amp;no=7&amp;tt=255,593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rds.yahoo.com/S=96062857/K=small+seeds/v=2/SID=e/l=II/R=48/SS=p/OID=3108d25df68f9b02/SIG=1lui2oqnf/EXP=1114133482/*-http:/images.search.yahoo.com/search/images/view?back=http://images.search.yahoo.com/search/images?p=small+seeds&amp;ei=UTF-8&amp;fl=0&amp;imgsz=all&amp;fr=slv1-&amp;b=41&amp;h=175&amp;w=175&amp;imgcurl=www.german-thai-link.de/Images/Details%20TH/Cuisine/Coriander%20seeds.jpg&amp;imgurl=www.german-thai-link.de/Images/Details%20TH/Cuisine/Coriander%20seeds.jpg&amp;size=36.9kB&amp;name=Coriander%20seeds.jpg&amp;rcurl=http://www.german-thai-link.de/Details%20TH/UK/Cuisine/Herbs/Corinader%20seeds.htm&amp;rurl=http://www.german-thai-link.de/Details%20TH/UK/Cuisine/Herbs/Corinader%20seeds.htm&amp;p=small+seeds&amp;type=jpeg&amp;no=48&amp;tt=15,51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rds.yahoo.com/S=96062857/K=walnut+seeds/v=2/SID=e/l=II/R=7/SS=p/OID=0e4c75a14b2fe362/SIG=1ie89iull/EXP=1114133340/*-http:/images.search.yahoo.com/search/images/view?back=http://images.search.yahoo.com/search/images?p=walnut+seeds&amp;ei=UTF-8&amp;fr=slv1-&amp;fl=0&amp;x=wrt&amp;h=768&amp;w=1024&amp;imgcurl=wallpaperoriginals.com/banners/1024-walnut1.jpg&amp;imgurl=wallpaperoriginals.com/banners/1024-walnut1.jpg&amp;size=112.6kB&amp;name=1024-walnut1.jpg&amp;rcurl=http://wallpapers.graphicfreebies.com/detail.html?1024-walnut1&amp;Nuts+Walnuts&amp;rurl=http://wallpapers.graphicfreebies.com/detail.html?1024-walnut1&amp;Nuts+Walnuts&amp;p=walnut+seeds&amp;type=jpeg&amp;no=7&amp;tt=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s.yahoo.com/S=96062857/K=seeds/v=2/SID=e/l=II/R=7/SS=p/OID=6efc0ed8cba3e9a8/SIG=1gr7madse/EXP=1114133602/*-http:/images.search.yahoo.com/search/images/view?back=http://images.search.yahoo.com/search/images?p=seeds&amp;ei=UTF-8&amp;fr=slv1-&amp;fl=0&amp;x=wrt&amp;h=206&amp;w=249&amp;imgcurl=www.california-gardens.co.uk/nss-folder/scrapbook/seeds15.jpg&amp;imgurl=www.california-gardens.co.uk/nss-folder/scrapbook/seeds15.jpg&amp;size=13.6kB&amp;name=seeds15.jpg&amp;rcurl=http://www.california-gardens.co.uk/seedsandbulbs&amp;rurl=http://www.california-gardens.co.uk/seedsandbulbs&amp;p=seeds&amp;type=jpeg&amp;no=7&amp;tt=255,593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rds.yahoo.com/S=96062857/K=small+seeds/v=2/SID=e/l=II/R=48/SS=p/OID=3108d25df68f9b02/SIG=1lui2oqnf/EXP=1114133482/*-http:/images.search.yahoo.com/search/images/view?back=http://images.search.yahoo.com/search/images?p=small+seeds&amp;ei=UTF-8&amp;fl=0&amp;imgsz=all&amp;fr=slv1-&amp;b=41&amp;h=175&amp;w=175&amp;imgcurl=www.german-thai-link.de/Images/Details%20TH/Cuisine/Coriander%20seeds.jpg&amp;imgurl=www.german-thai-link.de/Images/Details%20TH/Cuisine/Coriander%20seeds.jpg&amp;size=36.9kB&amp;name=Coriander%20seeds.jpg&amp;rcurl=http://www.german-thai-link.de/Details%20TH/UK/Cuisine/Herbs/Corinader%20seeds.htm&amp;rurl=http://www.german-thai-link.de/Details%20TH/UK/Cuisine/Herbs/Corinader%20seeds.htm&amp;p=small+seeds&amp;type=jpeg&amp;no=48&amp;tt=15,51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rds.yahoo.com/S=96062857/K=walnut+seeds/v=2/SID=e/l=II/R=7/SS=p/OID=0e4c75a14b2fe362/SIG=1ie89iull/EXP=1114133340/*-http:/images.search.yahoo.com/search/images/view?back=http://images.search.yahoo.com/search/images?p=walnut+seeds&amp;ei=UTF-8&amp;fr=slv1-&amp;fl=0&amp;x=wrt&amp;h=768&amp;w=1024&amp;imgcurl=wallpaperoriginals.com/banners/1024-walnut1.jpg&amp;imgurl=wallpaperoriginals.com/banners/1024-walnut1.jpg&amp;size=112.6kB&amp;name=1024-walnut1.jpg&amp;rcurl=http://wallpapers.graphicfreebies.com/detail.html?1024-walnut1&amp;Nuts+Walnuts&amp;rurl=http://wallpapers.graphicfreebies.com/detail.html?1024-walnut1&amp;Nuts+Walnuts&amp;p=walnut+seeds&amp;type=jpeg&amp;no=7&amp;tt=1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ds.yahoo.com/S=96062857/K=seeds/v=2/SID=e/l=II/R=7/SS=p/OID=6efc0ed8cba3e9a8/SIG=1gr7madse/EXP=1114133602/*-http:/images.search.yahoo.com/search/images/view?back=http://images.search.yahoo.com/search/images?p=seeds&amp;ei=UTF-8&amp;fr=slv1-&amp;fl=0&amp;x=wrt&amp;h=206&amp;w=249&amp;imgcurl=www.california-gardens.co.uk/nss-folder/scrapbook/seeds15.jpg&amp;imgurl=www.california-gardens.co.uk/nss-folder/scrapbook/seeds15.jpg&amp;size=13.6kB&amp;name=seeds15.jpg&amp;rcurl=http://www.california-gardens.co.uk/seedsandbulbs&amp;rurl=http://www.california-gardens.co.uk/seedsandbulbs&amp;p=seeds&amp;type=jpeg&amp;no=7&amp;tt=255,593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rds.yahoo.com/S=96062857/K=small+seeds/v=2/SID=e/l=II/R=48/SS=p/OID=3108d25df68f9b02/SIG=1lui2oqnf/EXP=1114133482/*-http:/images.search.yahoo.com/search/images/view?back=http://images.search.yahoo.com/search/images?p=small+seeds&amp;ei=UTF-8&amp;fl=0&amp;imgsz=all&amp;fr=slv1-&amp;b=41&amp;h=175&amp;w=175&amp;imgcurl=www.german-thai-link.de/Images/Details%20TH/Cuisine/Coriander%20seeds.jpg&amp;imgurl=www.german-thai-link.de/Images/Details%20TH/Cuisine/Coriander%20seeds.jpg&amp;size=36.9kB&amp;name=Coriander%20seeds.jpg&amp;rcurl=http://www.german-thai-link.de/Details%20TH/UK/Cuisine/Herbs/Corinader%20seeds.htm&amp;rurl=http://www.german-thai-link.de/Details%20TH/UK/Cuisine/Herbs/Corinader%20seeds.htm&amp;p=small+seeds&amp;type=jpeg&amp;no=48&amp;tt=15,51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March 12</a:t>
            </a:r>
            <a:r>
              <a:rPr lang="en-US" baseline="30000" dirty="0" smtClean="0"/>
              <a:t>TH</a:t>
            </a:r>
            <a:r>
              <a:rPr lang="en-US" dirty="0" smtClean="0"/>
              <a:t> &amp; 13</a:t>
            </a:r>
            <a:r>
              <a:rPr lang="en-US" baseline="30000" dirty="0" smtClean="0"/>
              <a:t>TH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Howdy </a:t>
            </a:r>
            <a:r>
              <a:rPr lang="en-US" dirty="0" err="1" smtClean="0"/>
              <a:t>yall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8051" y="1524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Ancestor of the Finches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7611" y="999308"/>
            <a:ext cx="8382000" cy="5105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The earliest finch species was found on South America.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There was only 1 species of finches 1 million years ago.  It was the ANCESTOR.</a:t>
            </a:r>
          </a:p>
          <a:p>
            <a:pPr lvl="1">
              <a:lnSpc>
                <a:spcPct val="90000"/>
              </a:lnSpc>
            </a:pPr>
            <a:r>
              <a:rPr lang="en-US" altLang="en-US" sz="3000" dirty="0" smtClean="0"/>
              <a:t>There </a:t>
            </a:r>
            <a:r>
              <a:rPr lang="en-US" altLang="en-US" sz="3000" dirty="0"/>
              <a:t>were NO FINCHES on the Galapagos Islands because the islands were not created until the VOLCANOS erupted. </a:t>
            </a:r>
            <a:endParaRPr lang="en-US" altLang="en-US" sz="3000" dirty="0" smtClean="0"/>
          </a:p>
          <a:p>
            <a:pPr>
              <a:lnSpc>
                <a:spcPct val="90000"/>
              </a:lnSpc>
            </a:pPr>
            <a:r>
              <a:rPr lang="en-US" altLang="en-US" sz="3200" dirty="0"/>
              <a:t>When the islands were made, some finches were blown over by strong WINDS from South America.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Each island had different plants and ecosystems, meaning the birds had to adapt to find the right food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The finches with the beak that could open the seed had the ADVANTAGE </a:t>
            </a:r>
          </a:p>
          <a:p>
            <a:pPr eaLnBrk="1" hangingPunct="1">
              <a:lnSpc>
                <a:spcPct val="90000"/>
              </a:lnSpc>
            </a:pPr>
            <a:endParaRPr lang="en-US" altLang="en-US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  <p:pic>
        <p:nvPicPr>
          <p:cNvPr id="15364" name="Picture 5" descr="arenal2sm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423" y="5288357"/>
            <a:ext cx="3357154" cy="129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2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48006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Which seeds is finch 1 adapted to eat?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4038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Go to fullsize image">
            <a:hlinkClick r:id="rId3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209800"/>
            <a:ext cx="2514600" cy="2019300"/>
          </a:xfrm>
        </p:spPr>
      </p:pic>
      <p:pic>
        <p:nvPicPr>
          <p:cNvPr id="20485" name="Picture 7" descr="Go to fullsize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386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Go to fullsize im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0"/>
            <a:ext cx="2133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8915400" y="2667001"/>
            <a:ext cx="1752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Medium seeds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6477000" y="43434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Hard seeds</a:t>
            </a:r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9067800" y="5943601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Soft Seeds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V="1">
            <a:off x="5257800" y="3810000"/>
            <a:ext cx="1371600" cy="3048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676400" y="476250"/>
            <a:ext cx="480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seeds is finch 2 adapted to eat?</a:t>
            </a:r>
          </a:p>
        </p:txBody>
      </p:sp>
      <p:pic>
        <p:nvPicPr>
          <p:cNvPr id="21507" name="Picture 8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514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386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0"/>
            <a:ext cx="2133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8915400" y="2667001"/>
            <a:ext cx="1752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Medium seeds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6477000" y="43434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Hard seeds</a:t>
            </a:r>
          </a:p>
        </p:txBody>
      </p: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9067800" y="5943601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Soft Seeds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V="1">
            <a:off x="4953000" y="1676400"/>
            <a:ext cx="4343400" cy="21336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utoShape 2" descr="Image result for medium seed fin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6701" y="2209800"/>
            <a:ext cx="3907299" cy="25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4000" y="228600"/>
            <a:ext cx="480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seeds is finch 1 adapted to eat?</a:t>
            </a:r>
          </a:p>
        </p:txBody>
      </p:sp>
      <p:pic>
        <p:nvPicPr>
          <p:cNvPr id="22531" name="Picture 6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514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386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0"/>
            <a:ext cx="2133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8915400" y="2667001"/>
            <a:ext cx="1752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Medium seeds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6477000" y="43434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Hard seeds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9067800" y="5943601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Soft Seeds</a:t>
            </a: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5410200" y="4191000"/>
            <a:ext cx="4038600" cy="1371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36198"/>
          <a:stretch/>
        </p:blipFill>
        <p:spPr>
          <a:xfrm>
            <a:off x="1209675" y="1816100"/>
            <a:ext cx="3950154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524000" y="228600"/>
            <a:ext cx="480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seeds is finch 1 adapted to eat?</a:t>
            </a:r>
          </a:p>
        </p:txBody>
      </p:sp>
      <p:pic>
        <p:nvPicPr>
          <p:cNvPr id="23555" name="Picture 9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2514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0386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1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0"/>
            <a:ext cx="2133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8915400" y="2667001"/>
            <a:ext cx="1752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Medium seeds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6477000" y="4343401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Hard seeds</a:t>
            </a:r>
          </a:p>
        </p:txBody>
      </p:sp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9067800" y="5943601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60402"/>
                </a:solidFill>
              </a:rPr>
              <a:t>Soft Seeds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172200" y="9144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Eats flies, not seeds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28" y="1860550"/>
            <a:ext cx="4850772" cy="31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676400" y="876883"/>
            <a:ext cx="86868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 dirty="0" smtClean="0"/>
              <a:t>The finches that had enough energy reproduced</a:t>
            </a:r>
          </a:p>
          <a:p>
            <a:pPr>
              <a:buFontTx/>
              <a:buChar char="•"/>
            </a:pPr>
            <a:endParaRPr lang="en-US" altLang="en-US" sz="2800" dirty="0"/>
          </a:p>
          <a:p>
            <a:pPr>
              <a:buFontTx/>
              <a:buChar char="•"/>
            </a:pPr>
            <a:r>
              <a:rPr lang="en-US" altLang="en-US" sz="2800" dirty="0" smtClean="0"/>
              <a:t>Some of their offspring inherited the beak shape that allowed them to eat most successfully</a:t>
            </a:r>
          </a:p>
          <a:p>
            <a:pPr marL="457200" lvl="1" indent="0"/>
            <a:r>
              <a:rPr lang="en-US" altLang="en-US" dirty="0" smtClean="0"/>
              <a:t>Some didn’t– they did not live long enough to reproduce</a:t>
            </a:r>
            <a:endParaRPr lang="en-US" altLang="en-US" dirty="0"/>
          </a:p>
          <a:p>
            <a:endParaRPr lang="en-US" altLang="en-US" sz="2800" dirty="0"/>
          </a:p>
          <a:p>
            <a:pPr>
              <a:buFontTx/>
              <a:buChar char="•"/>
            </a:pPr>
            <a:r>
              <a:rPr lang="en-US" altLang="en-US" sz="2800" dirty="0"/>
              <a:t>Over time the finches </a:t>
            </a:r>
            <a:r>
              <a:rPr lang="en-US" altLang="en-US" sz="2800" dirty="0" smtClean="0"/>
              <a:t>who had the best beak were the only ones who reproduced on each island</a:t>
            </a:r>
            <a:endParaRPr lang="en-US" altLang="en-US" sz="2800" dirty="0"/>
          </a:p>
          <a:p>
            <a:pPr>
              <a:buFontTx/>
              <a:buChar char="•"/>
            </a:pPr>
            <a:endParaRPr lang="en-US" altLang="en-US" sz="2800" dirty="0"/>
          </a:p>
          <a:p>
            <a:pPr>
              <a:buFontTx/>
              <a:buChar char="•"/>
            </a:pPr>
            <a:r>
              <a:rPr lang="en-US" altLang="en-US" sz="2800" dirty="0"/>
              <a:t>They are now SEPARATE SPECIES and can only reproduce with their own species.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905000" y="5647420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 traits are passed down.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50668" y="-3492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dirty="0" smtClean="0"/>
              <a:t>Traits and inheritance over time</a:t>
            </a: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8641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560" y="496388"/>
            <a:ext cx="8229600" cy="11321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 smtClean="0"/>
              <a:t>Do </a:t>
            </a:r>
            <a:r>
              <a:rPr lang="en-US" altLang="en-US" sz="3200" b="1" dirty="0"/>
              <a:t>the finches support Darwin theory of natural selection?</a:t>
            </a:r>
            <a:endParaRPr lang="en-US" altLang="en-US" sz="32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9211" y="1617617"/>
            <a:ext cx="8382000" cy="4253472"/>
          </a:xfrm>
          <a:ln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80000"/>
              </a:lnSpc>
              <a:buFontTx/>
              <a:buAutoNum type="arabicParenR"/>
            </a:pPr>
            <a:r>
              <a:rPr lang="en-US" altLang="en-US" sz="3500" b="1" dirty="0"/>
              <a:t>Variation</a:t>
            </a:r>
            <a:r>
              <a:rPr lang="en-US" altLang="en-US" sz="2600" dirty="0"/>
              <a:t> – There are different observable traits with in the species (at first).  </a:t>
            </a:r>
          </a:p>
          <a:p>
            <a:pPr marL="457200" indent="-457200" algn="ctr">
              <a:lnSpc>
                <a:spcPct val="80000"/>
              </a:lnSpc>
              <a:buNone/>
            </a:pPr>
            <a:r>
              <a:rPr lang="en-US" altLang="en-US" sz="26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2600" b="1" dirty="0"/>
              <a:t>2) </a:t>
            </a:r>
            <a:r>
              <a:rPr lang="en-US" altLang="en-US" sz="3500" b="1" dirty="0"/>
              <a:t>Competition</a:t>
            </a:r>
            <a:r>
              <a:rPr lang="en-US" altLang="en-US" sz="2600" dirty="0"/>
              <a:t> - Individuals compete (fight) with other members of their own species for food and resources</a:t>
            </a:r>
          </a:p>
          <a:p>
            <a:pPr marL="457200" indent="-457200" algn="ctr">
              <a:lnSpc>
                <a:spcPct val="80000"/>
              </a:lnSpc>
              <a:buNone/>
            </a:pPr>
            <a:r>
              <a:rPr lang="en-US" altLang="en-US" sz="26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2600" b="1" dirty="0"/>
              <a:t>3) </a:t>
            </a:r>
            <a:r>
              <a:rPr lang="en-US" altLang="en-US" sz="3500" b="1" dirty="0"/>
              <a:t>Differential reproduction</a:t>
            </a:r>
            <a:r>
              <a:rPr lang="en-US" altLang="en-US" sz="2600" dirty="0"/>
              <a:t> - Those organisms best adapted eat more and have more babies.</a:t>
            </a:r>
            <a:endParaRPr lang="en-US" altLang="en-US" sz="2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457200" indent="-457200" algn="ctr">
              <a:lnSpc>
                <a:spcPct val="80000"/>
              </a:lnSpc>
              <a:buNone/>
            </a:pPr>
            <a:r>
              <a:rPr lang="en-US" altLang="en-US" sz="26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2600" b="1" dirty="0"/>
              <a:t>4) </a:t>
            </a:r>
            <a:r>
              <a:rPr lang="en-US" altLang="en-US" sz="3500" b="1" dirty="0"/>
              <a:t>Heritability</a:t>
            </a:r>
            <a:r>
              <a:rPr lang="en-US" altLang="en-US" sz="2600" dirty="0"/>
              <a:t> – Parents pass on their advantage to their babies</a:t>
            </a:r>
          </a:p>
          <a:p>
            <a:pPr marL="457200" indent="-457200" algn="ctr">
              <a:lnSpc>
                <a:spcPct val="80000"/>
              </a:lnSpc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  <a:p>
            <a:pPr marL="457200" indent="-457200">
              <a:lnSpc>
                <a:spcPct val="80000"/>
              </a:lnSpc>
              <a:buNone/>
            </a:pP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57400" y="5871088"/>
            <a:ext cx="8229600" cy="71259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 Traits = Eat More = Have More Babies</a:t>
            </a:r>
          </a:p>
        </p:txBody>
      </p:sp>
    </p:spTree>
    <p:extLst>
      <p:ext uri="{BB962C8B-B14F-4D97-AF65-F5344CB8AC3E}">
        <p14:creationId xmlns:p14="http://schemas.microsoft.com/office/powerpoint/2010/main" val="10028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194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" name="Rectangle 40"/>
          <p:cNvSpPr>
            <a:spLocks noGrp="1" noChangeArrowheads="1"/>
          </p:cNvSpPr>
          <p:nvPr>
            <p:ph type="title"/>
          </p:nvPr>
        </p:nvSpPr>
        <p:spPr>
          <a:xfrm>
            <a:off x="799011" y="202474"/>
            <a:ext cx="8915400" cy="457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What is </a:t>
            </a:r>
            <a:r>
              <a:rPr lang="en-US" altLang="en-US" dirty="0"/>
              <a:t>N</a:t>
            </a:r>
            <a:r>
              <a:rPr lang="en-US" altLang="en-US" dirty="0" smtClean="0"/>
              <a:t>atura</a:t>
            </a:r>
            <a:r>
              <a:rPr lang="en-US" altLang="en-US" dirty="0" smtClean="0"/>
              <a:t>l Selection</a:t>
            </a:r>
            <a:endParaRPr lang="en-US" altLang="en-US" dirty="0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999309" y="1046075"/>
            <a:ext cx="8229600" cy="29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 dirty="0" smtClean="0">
                <a:latin typeface="Arial" charset="0"/>
              </a:rPr>
              <a:t>A process </a:t>
            </a:r>
            <a:r>
              <a:rPr lang="en-US" altLang="en-US" sz="2400" dirty="0" smtClean="0">
                <a:latin typeface="Arial" charset="0"/>
              </a:rPr>
              <a:t>in which nature (the ecosystem) acts upon heritable characteristics, producing only the organisms who are best suited for their environment</a:t>
            </a:r>
          </a:p>
          <a:p>
            <a:pPr marL="0" indent="0" eaLnBrk="1" hangingPunct="1">
              <a:spcBef>
                <a:spcPct val="20000"/>
              </a:spcBef>
            </a:pPr>
            <a:endParaRPr lang="en-US" altLang="en-US" sz="24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 dirty="0" smtClean="0">
                <a:latin typeface="Arial" charset="0"/>
              </a:rPr>
              <a:t>AKA SURVIVIAL OF THE FITTEST</a:t>
            </a:r>
            <a:endParaRPr lang="en-US" altLang="en-US" sz="2400" dirty="0">
              <a:latin typeface="Arial" charset="0"/>
            </a:endParaRPr>
          </a:p>
          <a:p>
            <a:pPr marL="457200" lvl="1" indent="0" eaLnBrk="1" hangingPunct="1">
              <a:spcBef>
                <a:spcPct val="20000"/>
              </a:spcBef>
            </a:pPr>
            <a:endParaRPr lang="en-US" altLang="en-US" sz="2400" dirty="0">
              <a:latin typeface="Arial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endParaRPr lang="en-US" altLang="en-US" sz="2400" dirty="0">
              <a:latin typeface="Arial" charset="0"/>
            </a:endParaRPr>
          </a:p>
        </p:txBody>
      </p:sp>
      <p:sp>
        <p:nvSpPr>
          <p:cNvPr id="4108" name="Picture 122" descr="307last.jpg                                                    0006B018 Macintosh                      BEB7E0B0:"/>
          <p:cNvSpPr>
            <a:spLocks noChangeAspect="1" noChangeArrowheads="1"/>
          </p:cNvSpPr>
          <p:nvPr/>
        </p:nvSpPr>
        <p:spPr bwMode="auto">
          <a:xfrm>
            <a:off x="2971800" y="3962400"/>
            <a:ext cx="64008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endParaRPr lang="en-US" altLang="en-US"/>
          </a:p>
        </p:txBody>
      </p:sp>
      <p:pic>
        <p:nvPicPr>
          <p:cNvPr id="3" name="giph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305997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7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35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Selection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358140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20000"/>
              </a:spcBef>
              <a:buNone/>
            </a:pPr>
            <a:endParaRPr lang="en-US" altLang="en-US" sz="2400" dirty="0">
              <a:latin typeface="Arial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400" b="1" dirty="0">
                <a:latin typeface="Arial" charset="0"/>
              </a:rPr>
              <a:t>Variation</a:t>
            </a:r>
            <a:r>
              <a:rPr lang="en-US" altLang="en-US" sz="2400" dirty="0">
                <a:latin typeface="Arial" charset="0"/>
              </a:rPr>
              <a:t>: individuals within a population  will look differently from one another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400" b="1" dirty="0">
                <a:latin typeface="Arial" charset="0"/>
              </a:rPr>
              <a:t>Descent with Modification</a:t>
            </a:r>
            <a:r>
              <a:rPr lang="en-US" altLang="en-US" sz="2400" dirty="0">
                <a:latin typeface="Arial" charset="0"/>
              </a:rPr>
              <a:t>: all offspring in a generation might look differently than their parents and their siblings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400" b="1" dirty="0">
                <a:latin typeface="Arial" charset="0"/>
              </a:rPr>
              <a:t>Adaption</a:t>
            </a:r>
            <a:r>
              <a:rPr lang="en-US" altLang="en-US" sz="2400" dirty="0">
                <a:latin typeface="Arial" charset="0"/>
              </a:rPr>
              <a:t>: Traits that helps animals survive and reproduce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400" b="1" dirty="0">
                <a:latin typeface="Arial" charset="0"/>
              </a:rPr>
              <a:t>Overproduction</a:t>
            </a:r>
            <a:r>
              <a:rPr lang="en-US" altLang="en-US" sz="2400" dirty="0">
                <a:latin typeface="Arial" charset="0"/>
              </a:rPr>
              <a:t>: Parents will produce more offspring than will survive to sexual maturity</a:t>
            </a:r>
          </a:p>
          <a:p>
            <a:endParaRPr lang="en-US" dirty="0" smtClean="0"/>
          </a:p>
          <a:p>
            <a:r>
              <a:rPr lang="en-US" sz="2600" dirty="0" smtClean="0"/>
              <a:t>All of these concepts work together to produce the BEST organisms for a certain ecosystem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64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https://www.youtube.com/watch?v=7VM9YxmULuo</a:t>
            </a:r>
          </a:p>
        </p:txBody>
      </p:sp>
      <p:pic>
        <p:nvPicPr>
          <p:cNvPr id="4" name="Natural Sel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1" y="231048"/>
            <a:ext cx="11107786" cy="62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GATTACA Reflections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3286941"/>
          </a:xfrm>
        </p:spPr>
        <p:txBody>
          <a:bodyPr/>
          <a:lstStyle/>
          <a:p>
            <a:r>
              <a:rPr lang="en-US" sz="2400" b="1" dirty="0" smtClean="0"/>
              <a:t>Turn to your group and discuss the following prompts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2400" dirty="0" smtClean="0"/>
              <a:t>Think back to the pro- con articles. What are the negative impacts of genetic engineering on society? What are the positive impacts of genetic engineering on society </a:t>
            </a:r>
          </a:p>
          <a:p>
            <a:pPr marL="530352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How might the movie convey the concept of “survival of the fittest”?</a:t>
            </a:r>
          </a:p>
        </p:txBody>
      </p:sp>
    </p:spTree>
    <p:extLst>
      <p:ext uri="{BB962C8B-B14F-4D97-AF65-F5344CB8AC3E}">
        <p14:creationId xmlns:p14="http://schemas.microsoft.com/office/powerpoint/2010/main" val="40404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663" y="243524"/>
            <a:ext cx="8890000" cy="8223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Gene flow is the movement of alleles between populations.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730375"/>
            <a:ext cx="3962400" cy="349018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/>
              <a:t>Gene flow occurs when individuals </a:t>
            </a:r>
            <a:r>
              <a:rPr lang="en-US" altLang="en-US" sz="2800" b="1" dirty="0"/>
              <a:t>join new populations</a:t>
            </a:r>
            <a:r>
              <a:rPr lang="en-US" altLang="en-US" sz="2800" dirty="0"/>
              <a:t> and reproduce.</a:t>
            </a:r>
          </a:p>
          <a:p>
            <a:pPr eaLnBrk="1" hangingPunct="1"/>
            <a:r>
              <a:rPr lang="en-US" altLang="en-US" sz="2800" b="1" dirty="0"/>
              <a:t>Low gene flow </a:t>
            </a:r>
            <a:r>
              <a:rPr lang="en-US" altLang="en-US" sz="2800" dirty="0"/>
              <a:t>increases the chance that two populations will evolve into different species.</a:t>
            </a:r>
          </a:p>
        </p:txBody>
      </p:sp>
      <p:pic>
        <p:nvPicPr>
          <p:cNvPr id="16386" name="Picture 2" descr="Image result for gene 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88" y="2081118"/>
            <a:ext cx="4448233" cy="27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35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0" name="Rectangle 52"/>
          <p:cNvSpPr>
            <a:spLocks noGrp="1" noChangeArrowheads="1"/>
          </p:cNvSpPr>
          <p:nvPr>
            <p:ph type="title"/>
          </p:nvPr>
        </p:nvSpPr>
        <p:spPr>
          <a:xfrm>
            <a:off x="785222" y="149228"/>
            <a:ext cx="8890000" cy="8223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Genetic drift is a change in allele frequencies due to chance. </a:t>
            </a:r>
          </a:p>
        </p:txBody>
      </p:sp>
      <p:sp>
        <p:nvSpPr>
          <p:cNvPr id="7221" name="Rectangle 53"/>
          <p:cNvSpPr>
            <a:spLocks noGrp="1" noChangeArrowheads="1"/>
          </p:cNvSpPr>
          <p:nvPr>
            <p:ph type="body" idx="1"/>
          </p:nvPr>
        </p:nvSpPr>
        <p:spPr>
          <a:xfrm>
            <a:off x="2057400" y="1714502"/>
            <a:ext cx="7848600" cy="171739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Genetic drift causes </a:t>
            </a:r>
            <a:r>
              <a:rPr lang="en-US" altLang="en-US" b="1" dirty="0"/>
              <a:t>a loss of genetic diversity.</a:t>
            </a:r>
          </a:p>
          <a:p>
            <a:pPr marL="0" indent="0">
              <a:buNone/>
            </a:pPr>
            <a:r>
              <a:rPr lang="en-US" altLang="en-US" dirty="0"/>
              <a:t>	It is most common in </a:t>
            </a:r>
            <a:r>
              <a:rPr lang="en-US" altLang="en-US" b="1" dirty="0"/>
              <a:t>small populations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/>
              <a:t>One type of genetic drift is called the </a:t>
            </a:r>
            <a:r>
              <a:rPr lang="en-US" altLang="en-US" b="1" dirty="0"/>
              <a:t>bottleneck</a:t>
            </a:r>
            <a:r>
              <a:rPr lang="en-US" altLang="en-US" dirty="0"/>
              <a:t> effect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34" y="3327763"/>
            <a:ext cx="51625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9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0" grpId="0" autoUpdateAnimBg="0"/>
      <p:bldP spid="7221" grpId="0" build="p" bldLvl="5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829491" y="230582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New species can arise when populations are isolated.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1968" y="1184689"/>
            <a:ext cx="86106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Populations become isolated when there is </a:t>
            </a:r>
            <a:r>
              <a:rPr lang="en-US" b="1" kern="0" dirty="0"/>
              <a:t>no gene flow</a:t>
            </a:r>
            <a:r>
              <a:rPr lang="en-US" kern="0" dirty="0"/>
              <a:t>. </a:t>
            </a:r>
          </a:p>
          <a:p>
            <a:pPr lvl="1" eaLnBrk="1" hangingPunct="1">
              <a:defRPr/>
            </a:pPr>
            <a:r>
              <a:rPr lang="en-US" kern="0" dirty="0"/>
              <a:t>Isolated populations </a:t>
            </a:r>
            <a:r>
              <a:rPr lang="en-US" b="1" kern="0" dirty="0"/>
              <a:t>adapt</a:t>
            </a:r>
            <a:r>
              <a:rPr lang="en-US" kern="0" dirty="0"/>
              <a:t> to their own environments.</a:t>
            </a:r>
          </a:p>
          <a:p>
            <a:pPr lvl="1" eaLnBrk="1" hangingPunct="1">
              <a:defRPr/>
            </a:pPr>
            <a:r>
              <a:rPr lang="en-US" kern="0" dirty="0"/>
              <a:t>Genetic </a:t>
            </a:r>
            <a:r>
              <a:rPr lang="en-US" b="1" kern="0" dirty="0"/>
              <a:t>differences can add up over generations</a:t>
            </a:r>
            <a:r>
              <a:rPr lang="en-US" kern="0" dirty="0"/>
              <a:t>.</a:t>
            </a:r>
          </a:p>
        </p:txBody>
      </p:sp>
      <p:pic>
        <p:nvPicPr>
          <p:cNvPr id="3076" name="Picture 4" descr="Image result for isolated spec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26" y="2697382"/>
            <a:ext cx="73342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57401" y="5905129"/>
            <a:ext cx="8006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="1" dirty="0">
                <a:latin typeface="Arial" charset="0"/>
              </a:rPr>
              <a:t>Speciation</a:t>
            </a:r>
            <a:r>
              <a:rPr lang="en-US" altLang="en-US" sz="2000" dirty="0">
                <a:latin typeface="Arial" charset="0"/>
              </a:rPr>
              <a:t> is the rise of two or more species from one existing species.</a:t>
            </a:r>
          </a:p>
        </p:txBody>
      </p:sp>
    </p:spTree>
    <p:extLst>
      <p:ext uri="{BB962C8B-B14F-4D97-AF65-F5344CB8AC3E}">
        <p14:creationId xmlns:p14="http://schemas.microsoft.com/office/powerpoint/2010/main" val="364950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utoUpdateAnimBg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9308" y="265114"/>
            <a:ext cx="8610600" cy="809624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/>
              <a:t>Geographic barriers </a:t>
            </a:r>
            <a:r>
              <a:rPr lang="en-US" altLang="en-US" sz="3600" dirty="0"/>
              <a:t>can cause isolation.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057400" y="1219201"/>
            <a:ext cx="86106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>
                <a:latin typeface="Arial" charset="0"/>
              </a:rPr>
              <a:t>called </a:t>
            </a:r>
            <a:r>
              <a:rPr lang="en-US" altLang="en-US" b="1">
                <a:latin typeface="Arial" charset="0"/>
              </a:rPr>
              <a:t>geographic isolation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>
                <a:latin typeface="Arial" charset="0"/>
              </a:rPr>
              <a:t>physical barriers divide population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59014"/>
            <a:ext cx="43624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44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83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211" y="202474"/>
            <a:ext cx="9601200" cy="742950"/>
          </a:xfrm>
        </p:spPr>
        <p:txBody>
          <a:bodyPr/>
          <a:lstStyle/>
          <a:p>
            <a:r>
              <a:rPr lang="en-US" dirty="0" smtClean="0"/>
              <a:t>Test Re-take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8903" y="796835"/>
            <a:ext cx="39580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Test Re-takes will occur next week  Tuesday (3/19) after school only if the following is true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you got an “I” on both sections of the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 you Completed a study guide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You come in for office hours to complete test corrections with me BEFORE </a:t>
            </a:r>
            <a:r>
              <a:rPr lang="en-US" sz="2400" dirty="0"/>
              <a:t>T</a:t>
            </a:r>
            <a:r>
              <a:rPr lang="en-US" sz="2400" dirty="0" smtClean="0"/>
              <a:t>uesday</a:t>
            </a:r>
            <a:endParaRPr lang="en-US" sz="2400" dirty="0"/>
          </a:p>
          <a:p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027" y="1554480"/>
            <a:ext cx="636772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03366"/>
          </a:xfrm>
        </p:spPr>
        <p:txBody>
          <a:bodyPr/>
          <a:lstStyle/>
          <a:p>
            <a:r>
              <a:rPr lang="en-US" dirty="0" smtClean="0"/>
              <a:t>Pre-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survival of the fittest something humans should “control”</a:t>
            </a:r>
          </a:p>
          <a:p>
            <a:endParaRPr lang="en-US" dirty="0"/>
          </a:p>
          <a:p>
            <a:r>
              <a:rPr lang="en-US" dirty="0" smtClean="0"/>
              <a:t>Write 2-3 sentences about this concept in your notebook.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8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09" y="176348"/>
            <a:ext cx="9601200" cy="711926"/>
          </a:xfrm>
        </p:spPr>
        <p:txBody>
          <a:bodyPr/>
          <a:lstStyle/>
          <a:p>
            <a:r>
              <a:rPr lang="en-US" dirty="0" smtClean="0"/>
              <a:t>Vocab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88274"/>
            <a:ext cx="5381897" cy="49791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Pick one vocab word from the box to the right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raw a picture that depicts this vocab word </a:t>
            </a:r>
          </a:p>
          <a:p>
            <a:pPr marL="530352" lvl="1" indent="0">
              <a:buNone/>
            </a:pPr>
            <a:r>
              <a:rPr lang="en-US" dirty="0" smtClean="0"/>
              <a:t>Please do not use any words, letters, or symbols.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you are finished, pass the paper to the person to your left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 at the drawing and pick a vocab word that fits with the image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Fold the drawing over and pass the paper to your left again</a:t>
            </a:r>
          </a:p>
          <a:p>
            <a:r>
              <a:rPr lang="en-US" dirty="0" smtClean="0"/>
              <a:t>Repeat steps 1-5 until you have your original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8709" y="271582"/>
            <a:ext cx="4049485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Vocab words</a:t>
            </a:r>
          </a:p>
          <a:p>
            <a:endParaRPr lang="en-US" dirty="0"/>
          </a:p>
          <a:p>
            <a:r>
              <a:rPr lang="en-US" sz="2000" dirty="0" smtClean="0"/>
              <a:t>Traits</a:t>
            </a:r>
          </a:p>
          <a:p>
            <a:endParaRPr lang="en-US" sz="2000" dirty="0"/>
          </a:p>
          <a:p>
            <a:r>
              <a:rPr lang="en-US" sz="2000" dirty="0" smtClean="0"/>
              <a:t>Adaptations</a:t>
            </a:r>
          </a:p>
          <a:p>
            <a:endParaRPr lang="en-US" sz="2000" dirty="0"/>
          </a:p>
          <a:p>
            <a:r>
              <a:rPr lang="en-US" sz="2000" dirty="0" smtClean="0"/>
              <a:t>Variation</a:t>
            </a:r>
          </a:p>
          <a:p>
            <a:endParaRPr lang="en-US" sz="2000" dirty="0"/>
          </a:p>
          <a:p>
            <a:r>
              <a:rPr lang="en-US" sz="2000" dirty="0" smtClean="0"/>
              <a:t>Survival of the fittest</a:t>
            </a:r>
          </a:p>
          <a:p>
            <a:endParaRPr lang="en-US" sz="2000" dirty="0"/>
          </a:p>
          <a:p>
            <a:r>
              <a:rPr lang="en-US" sz="2000" dirty="0" smtClean="0"/>
              <a:t>Competition</a:t>
            </a:r>
          </a:p>
          <a:p>
            <a:endParaRPr lang="en-US" sz="2000" dirty="0"/>
          </a:p>
          <a:p>
            <a:r>
              <a:rPr lang="en-US" sz="2000" dirty="0" smtClean="0"/>
              <a:t>Heritability</a:t>
            </a:r>
          </a:p>
          <a:p>
            <a:endParaRPr lang="en-US" sz="2000" dirty="0"/>
          </a:p>
          <a:p>
            <a:r>
              <a:rPr lang="en-US" sz="2000" dirty="0" smtClean="0"/>
              <a:t>Differential reproduction</a:t>
            </a:r>
          </a:p>
          <a:p>
            <a:endParaRPr lang="en-US" sz="2000" dirty="0"/>
          </a:p>
          <a:p>
            <a:r>
              <a:rPr lang="en-US" sz="2000" dirty="0" smtClean="0"/>
              <a:t>Gene pool</a:t>
            </a:r>
          </a:p>
          <a:p>
            <a:endParaRPr lang="en-US" sz="2000" dirty="0"/>
          </a:p>
          <a:p>
            <a:r>
              <a:rPr lang="en-US" sz="2000" dirty="0" smtClean="0"/>
              <a:t>Over production</a:t>
            </a:r>
          </a:p>
          <a:p>
            <a:endParaRPr lang="en-US" sz="2000" dirty="0"/>
          </a:p>
          <a:p>
            <a:r>
              <a:rPr lang="en-US" sz="2000" dirty="0" smtClean="0"/>
              <a:t>Descent with modification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526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4989"/>
          </a:xfrm>
        </p:spPr>
        <p:txBody>
          <a:bodyPr/>
          <a:lstStyle/>
          <a:p>
            <a:r>
              <a:rPr lang="en-US" dirty="0" smtClean="0"/>
              <a:t>Share out!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 to your neighbors and discuss what you found?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Did your picture convey the correct vocabulary word? What did your paper start with? What word did it end with?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4" y="228600"/>
            <a:ext cx="9601200" cy="6596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Natural Selection and Darwin’s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45029"/>
            <a:ext cx="9601200" cy="4822371"/>
          </a:xfrm>
        </p:spPr>
        <p:txBody>
          <a:bodyPr/>
          <a:lstStyle/>
          <a:p>
            <a:r>
              <a:rPr lang="en-US" b="1" dirty="0" smtClean="0"/>
              <a:t>Write down all the words in black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Recall that all traits are passed from parent to offspring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How?</a:t>
            </a:r>
          </a:p>
          <a:p>
            <a:pPr lvl="1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How did humans come to get the traits that we did?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15"/>
          <p:cNvSpPr>
            <a:spLocks noGrp="1" noChangeArrowheads="1"/>
          </p:cNvSpPr>
          <p:nvPr>
            <p:ph type="title"/>
          </p:nvPr>
        </p:nvSpPr>
        <p:spPr>
          <a:xfrm>
            <a:off x="968103" y="172255"/>
            <a:ext cx="8890000" cy="457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Recall: Genetic Variation</a:t>
            </a:r>
            <a:endParaRPr lang="en-US" altLang="en-US" dirty="0"/>
          </a:p>
        </p:txBody>
      </p:sp>
      <p:sp>
        <p:nvSpPr>
          <p:cNvPr id="2254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0"/>
            <a:ext cx="8610600" cy="4572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/>
              <a:t>Mutation is a random change in the DNA of a gene.</a:t>
            </a: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2057400" y="41529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Arial" charset="0"/>
              </a:rPr>
              <a:t>Recombination forms new combinations of alleles.</a:t>
            </a:r>
          </a:p>
        </p:txBody>
      </p:sp>
      <p:pic>
        <p:nvPicPr>
          <p:cNvPr id="22547" name="Picture 19" descr="253.gif                                                        0006B018 Macintosh                      BEB7E0B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887538"/>
            <a:ext cx="42672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190.gif                                                        0006B018 Macintosh                      BEB7E0B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14" y="4724401"/>
            <a:ext cx="48006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1981200" y="1828801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"/>
              </a:defRPr>
            </a:lvl1pPr>
            <a:lvl2pPr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charset="0"/>
              </a:rPr>
              <a:t>can be passed on to offspring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1981201" y="4724400"/>
            <a:ext cx="35882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"/>
              </a:defRPr>
            </a:lvl1pPr>
            <a:lvl2pPr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dirty="0">
                <a:latin typeface="Arial" charset="0"/>
              </a:rPr>
              <a:t>Crossing over in meiosis produces genetically unique daughter </a:t>
            </a:r>
            <a:r>
              <a:rPr lang="en-US" altLang="en-US" dirty="0" smtClean="0">
                <a:latin typeface="Arial" charset="0"/>
              </a:rPr>
              <a:t>cells.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72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utoUpdateAnimBg="0"/>
      <p:bldP spid="22544" grpId="0" build="p" bldLvl="5" autoUpdateAnimBg="0"/>
      <p:bldP spid="22546" grpId="0" build="p" bldLvl="5" autoUpdateAnimBg="0"/>
      <p:bldP spid="22549" grpId="0" build="p" bldLvl="5" autoUpdateAnimBg="0"/>
      <p:bldP spid="22550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78" y="228600"/>
            <a:ext cx="9601200" cy="62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Finches: a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778" y="1379418"/>
            <a:ext cx="6936377" cy="35814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There are many species of finch in the world. </a:t>
            </a:r>
          </a:p>
          <a:p>
            <a:r>
              <a:rPr lang="en-US" sz="2800" dirty="0" smtClean="0"/>
              <a:t>Their characteristics and traits differ from species to species, as well as from bird to bird</a:t>
            </a:r>
          </a:p>
          <a:p>
            <a:r>
              <a:rPr lang="en-US" sz="2800" dirty="0" smtClean="0"/>
              <a:t>We can look at the Finches that exist in the Galapagos islands as a case study for how each species developed different traits.</a:t>
            </a:r>
          </a:p>
          <a:p>
            <a:endParaRPr lang="en-US" dirty="0"/>
          </a:p>
        </p:txBody>
      </p:sp>
      <p:pic>
        <p:nvPicPr>
          <p:cNvPr id="1026" name="Picture 2" descr="Image result for finch spe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55" y="1668150"/>
            <a:ext cx="3905795" cy="365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8378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Where are the Galapagos Islands?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019799"/>
            <a:ext cx="8572500" cy="593137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5500" b="1" dirty="0" smtClean="0"/>
              <a:t>The Galapagos are a set of </a:t>
            </a:r>
            <a:r>
              <a:rPr lang="en-US" altLang="en-US" sz="5500" b="1" dirty="0" smtClean="0"/>
              <a:t>volcanic islands off of the coast of South America</a:t>
            </a:r>
          </a:p>
          <a:p>
            <a:pPr eaLnBrk="1" hangingPunct="1">
              <a:lnSpc>
                <a:spcPct val="80000"/>
              </a:lnSpc>
            </a:pPr>
            <a:endParaRPr lang="en-US" altLang="en-US" sz="3600" dirty="0"/>
          </a:p>
        </p:txBody>
      </p:sp>
      <p:pic>
        <p:nvPicPr>
          <p:cNvPr id="14340" name="Picture 5" descr="Galapagos%20Islands%20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764178"/>
            <a:ext cx="8915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667000" y="36576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1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3962400" y="40386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2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4953000" y="35052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3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6096000" y="43434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4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8686800" y="45720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93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4191</TotalTime>
  <Words>987</Words>
  <Application>Microsoft Office PowerPoint</Application>
  <PresentationFormat>Widescreen</PresentationFormat>
  <Paragraphs>150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Franklin Gothic Book</vt:lpstr>
      <vt:lpstr>Times</vt:lpstr>
      <vt:lpstr>Times New Roman</vt:lpstr>
      <vt:lpstr>Crop</vt:lpstr>
      <vt:lpstr> March 12TH &amp; 13TH 2018</vt:lpstr>
      <vt:lpstr>GATTACA Reflections </vt:lpstr>
      <vt:lpstr>Pre- thinking</vt:lpstr>
      <vt:lpstr>Vocab Activity</vt:lpstr>
      <vt:lpstr>Share out!</vt:lpstr>
      <vt:lpstr>Natural Selection and Darwin’s theory</vt:lpstr>
      <vt:lpstr>Recall: Genetic Variation</vt:lpstr>
      <vt:lpstr>Finches: a closer look</vt:lpstr>
      <vt:lpstr>Where are the Galapagos Islands?</vt:lpstr>
      <vt:lpstr>Ancestor of the Finches</vt:lpstr>
      <vt:lpstr>Which seeds is finch 1 adapted to eat?</vt:lpstr>
      <vt:lpstr>PowerPoint Presentation</vt:lpstr>
      <vt:lpstr>PowerPoint Presentation</vt:lpstr>
      <vt:lpstr>PowerPoint Presentation</vt:lpstr>
      <vt:lpstr>PowerPoint Presentation</vt:lpstr>
      <vt:lpstr>Do the finches support Darwin theory of natural selection?</vt:lpstr>
      <vt:lpstr>What is Natural Selection</vt:lpstr>
      <vt:lpstr>Natural Selection Cont’d</vt:lpstr>
      <vt:lpstr>video</vt:lpstr>
      <vt:lpstr>Gene flow is the movement of alleles between populations. </vt:lpstr>
      <vt:lpstr>Genetic drift is a change in allele frequencies due to chance. </vt:lpstr>
      <vt:lpstr>PowerPoint Presentation</vt:lpstr>
      <vt:lpstr>PowerPoint Presentation</vt:lpstr>
      <vt:lpstr>Test Re-take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12TH &amp; 13TH 2018</dc:title>
  <dc:creator>Elizabeth Wynn</dc:creator>
  <cp:lastModifiedBy>Elizabeth Wynn</cp:lastModifiedBy>
  <cp:revision>17</cp:revision>
  <dcterms:created xsi:type="dcterms:W3CDTF">2018-03-08T22:09:41Z</dcterms:created>
  <dcterms:modified xsi:type="dcterms:W3CDTF">2018-03-12T04:17:05Z</dcterms:modified>
</cp:coreProperties>
</file>