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71" r:id="rId3"/>
    <p:sldId id="270" r:id="rId4"/>
    <p:sldId id="258" r:id="rId5"/>
    <p:sldId id="259" r:id="rId6"/>
    <p:sldId id="260" r:id="rId7"/>
    <p:sldId id="261" r:id="rId8"/>
    <p:sldId id="262" r:id="rId9"/>
    <p:sldId id="269" r:id="rId10"/>
    <p:sldId id="263" r:id="rId11"/>
    <p:sldId id="272" r:id="rId12"/>
    <p:sldId id="273" r:id="rId13"/>
    <p:sldId id="274" r:id="rId14"/>
    <p:sldId id="275" r:id="rId15"/>
    <p:sldId id="276" r:id="rId16"/>
    <p:sldId id="277" r:id="rId17"/>
    <p:sldId id="27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snapToGrid="0">
      <p:cViewPr varScale="1">
        <p:scale>
          <a:sx n="69" d="100"/>
          <a:sy n="69" d="100"/>
        </p:scale>
        <p:origin x="7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BEDB4-2641-4E30-AE2C-918A78D7F321}" type="datetimeFigureOut">
              <a:rPr lang="en-US" smtClean="0"/>
              <a:t>3/24/2018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C2E3E-E536-47D6-A353-2EB333A4FC57}" type="slidenum">
              <a:rPr lang="en-US" smtClean="0"/>
              <a:t>‹#›</a:t>
            </a:fld>
            <a:endParaRPr lang="en-US"/>
          </a:p>
        </p:txBody>
      </p:sp>
    </p:spTree>
    <p:extLst>
      <p:ext uri="{BB962C8B-B14F-4D97-AF65-F5344CB8AC3E}">
        <p14:creationId xmlns:p14="http://schemas.microsoft.com/office/powerpoint/2010/main" val="865298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35D16A-7F5E-4549-B3A3-FC1D989ED3E5}" type="slidenum">
              <a:rPr lang="en-US" altLang="en-US" sz="1200">
                <a:latin typeface="Times" panose="02020603050405020304" pitchFamily="18" charset="0"/>
              </a:rPr>
              <a:pPr/>
              <a:t>2</a:t>
            </a:fld>
            <a:endParaRPr lang="en-US" altLang="en-US" sz="1200">
              <a:latin typeface="Times" panose="02020603050405020304" pitchFamily="18" charset="0"/>
            </a:endParaRPr>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73823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C2E3E-E536-47D6-A353-2EB333A4FC57}" type="slidenum">
              <a:rPr lang="en-US" smtClean="0"/>
              <a:t>12</a:t>
            </a:fld>
            <a:endParaRPr lang="en-US"/>
          </a:p>
        </p:txBody>
      </p:sp>
    </p:spTree>
    <p:extLst>
      <p:ext uri="{BB962C8B-B14F-4D97-AF65-F5344CB8AC3E}">
        <p14:creationId xmlns:p14="http://schemas.microsoft.com/office/powerpoint/2010/main" val="1355799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C2E3E-E536-47D6-A353-2EB333A4FC57}" type="slidenum">
              <a:rPr lang="en-US" smtClean="0"/>
              <a:t>15</a:t>
            </a:fld>
            <a:endParaRPr lang="en-US"/>
          </a:p>
        </p:txBody>
      </p:sp>
    </p:spTree>
    <p:extLst>
      <p:ext uri="{BB962C8B-B14F-4D97-AF65-F5344CB8AC3E}">
        <p14:creationId xmlns:p14="http://schemas.microsoft.com/office/powerpoint/2010/main" val="1241911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38DAC9D-ABAC-4BF9-872B-F1190ACC520B}" type="slidenum">
              <a:rPr lang="en-US" altLang="en-US" sz="1200">
                <a:latin typeface="Times" panose="02020603050405020304" pitchFamily="18" charset="0"/>
              </a:rPr>
              <a:pPr/>
              <a:t>3</a:t>
            </a:fld>
            <a:endParaRPr lang="en-US" altLang="en-US" sz="1200">
              <a:latin typeface="Times"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61633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89E49-90B2-48E0-AAE4-914A4B9823F3}" type="slidenum">
              <a:rPr lang="en-US" altLang="en-US"/>
              <a:pPr/>
              <a:t>4</a:t>
            </a:fld>
            <a:endParaRPr lang="en-US" alt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8071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F91F93-C822-4EE5-93D4-BBB6B2F4264F}" type="slidenum">
              <a:rPr lang="en-US" altLang="en-US"/>
              <a:pPr/>
              <a:t>5</a:t>
            </a:fld>
            <a:endParaRPr lang="en-US" alt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71022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188B96-901A-472D-85FE-C93DE9ED3E54}" type="slidenum">
              <a:rPr lang="en-US" altLang="en-US"/>
              <a:pPr/>
              <a:t>6</a:t>
            </a:fld>
            <a:endParaRPr lang="en-US" alt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30035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E90BE-879F-4874-A9DD-FE779E4EBBA9}" type="slidenum">
              <a:rPr lang="en-US" altLang="en-US"/>
              <a:pPr/>
              <a:t>7</a:t>
            </a:fld>
            <a:endParaRPr lang="en-US" alt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78065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206F38-1D56-4193-BF8D-38F778FD73DE}" type="slidenum">
              <a:rPr lang="en-US" altLang="en-US"/>
              <a:pPr/>
              <a:t>8</a:t>
            </a:fld>
            <a:endParaRPr lang="en-US" alt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19789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38B2309-CAC9-43A8-BEA4-DD0F32A6A8D3}" type="slidenum">
              <a:rPr lang="en-US" altLang="en-US" sz="1200">
                <a:latin typeface="Times" panose="02020603050405020304" pitchFamily="18" charset="0"/>
              </a:rPr>
              <a:pPr/>
              <a:t>9</a:t>
            </a:fld>
            <a:endParaRPr lang="en-US" altLang="en-US" sz="1200">
              <a:latin typeface="Times" panose="02020603050405020304" pitchFamily="18" charset="0"/>
            </a:endParaRPr>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82677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BA026F-6D5F-47E7-AE2E-69462067CC90}" type="slidenum">
              <a:rPr lang="en-US" altLang="en-US"/>
              <a:pPr/>
              <a:t>10</a:t>
            </a:fld>
            <a:endParaRPr lang="en-US" alt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07819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3/24/2018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3/24/2018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2.bin"/><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audio" Target="../media/audio3.bin"/><Relationship Id="rId10" Type="http://schemas.openxmlformats.org/officeDocument/2006/relationships/image" Target="../media/image7.jpeg"/><Relationship Id="rId4" Type="http://schemas.openxmlformats.org/officeDocument/2006/relationships/audio" Target="../media/audio1.bin"/><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hschool.com/science/biology_place/glossary/m.html#mut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March 26</a:t>
            </a:r>
            <a:r>
              <a:rPr lang="en-US" baseline="30000" dirty="0" smtClean="0"/>
              <a:t>th</a:t>
            </a:r>
            <a:r>
              <a:rPr lang="en-US" dirty="0" smtClean="0"/>
              <a:t> and 27</a:t>
            </a:r>
            <a:r>
              <a:rPr lang="en-US" baseline="30000" dirty="0" smtClean="0"/>
              <a:t>th</a:t>
            </a:r>
            <a:r>
              <a:rPr lang="en-US" dirty="0" smtClean="0"/>
              <a:t> , 2018</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5651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body" idx="4294967295"/>
          </p:nvPr>
        </p:nvSpPr>
        <p:spPr>
          <a:xfrm>
            <a:off x="796833" y="990600"/>
            <a:ext cx="10037421" cy="5105400"/>
          </a:xfrm>
          <a:solidFill>
            <a:schemeClr val="accent5"/>
          </a:solidFill>
        </p:spPr>
        <p:txBody>
          <a:bodyPr>
            <a:normAutofit fontScale="85000" lnSpcReduction="20000"/>
          </a:bodyPr>
          <a:lstStyle/>
          <a:p>
            <a:pPr>
              <a:lnSpc>
                <a:spcPct val="80000"/>
              </a:lnSpc>
              <a:buNone/>
              <a:tabLst>
                <a:tab pos="685800" algn="l"/>
              </a:tabLst>
            </a:pPr>
            <a:r>
              <a:rPr lang="en-US" altLang="en-US" sz="4300" dirty="0">
                <a:solidFill>
                  <a:srgbClr val="0000CC"/>
                </a:solidFill>
              </a:rPr>
              <a:t>P</a:t>
            </a:r>
            <a:r>
              <a:rPr lang="en-US" altLang="en-US" sz="4300" dirty="0"/>
              <a:t> = dominant allele</a:t>
            </a:r>
          </a:p>
          <a:p>
            <a:pPr>
              <a:lnSpc>
                <a:spcPct val="80000"/>
              </a:lnSpc>
              <a:buNone/>
              <a:tabLst>
                <a:tab pos="685800" algn="l"/>
              </a:tabLst>
            </a:pPr>
            <a:r>
              <a:rPr lang="en-US" altLang="en-US" sz="4300" dirty="0">
                <a:solidFill>
                  <a:srgbClr val="006600"/>
                </a:solidFill>
              </a:rPr>
              <a:t>q</a:t>
            </a:r>
            <a:r>
              <a:rPr lang="en-US" altLang="en-US" sz="4300" dirty="0"/>
              <a:t> = recessive allele</a:t>
            </a:r>
          </a:p>
          <a:p>
            <a:pPr>
              <a:lnSpc>
                <a:spcPct val="80000"/>
              </a:lnSpc>
              <a:buNone/>
              <a:tabLst>
                <a:tab pos="685800" algn="l"/>
              </a:tabLst>
            </a:pPr>
            <a:r>
              <a:rPr lang="en-US" altLang="en-US" sz="4300" dirty="0" err="1">
                <a:solidFill>
                  <a:srgbClr val="0000CC"/>
                </a:solidFill>
              </a:rPr>
              <a:t>P</a:t>
            </a:r>
            <a:r>
              <a:rPr lang="en-US" altLang="en-US" sz="4300" dirty="0" err="1">
                <a:solidFill>
                  <a:srgbClr val="006600"/>
                </a:solidFill>
              </a:rPr>
              <a:t>q</a:t>
            </a:r>
            <a:r>
              <a:rPr lang="en-US" altLang="en-US" sz="4300" dirty="0"/>
              <a:t> = heterozygote</a:t>
            </a:r>
          </a:p>
          <a:p>
            <a:pPr>
              <a:lnSpc>
                <a:spcPct val="80000"/>
              </a:lnSpc>
              <a:buNone/>
              <a:tabLst>
                <a:tab pos="685800" algn="l"/>
              </a:tabLst>
            </a:pPr>
            <a:endParaRPr lang="en-US" altLang="en-US" sz="4300" i="1" dirty="0"/>
          </a:p>
          <a:p>
            <a:pPr>
              <a:lnSpc>
                <a:spcPct val="80000"/>
              </a:lnSpc>
              <a:buNone/>
              <a:tabLst>
                <a:tab pos="685800" algn="l"/>
              </a:tabLst>
            </a:pPr>
            <a:r>
              <a:rPr lang="en-US" altLang="en-US" sz="4300" dirty="0">
                <a:solidFill>
                  <a:srgbClr val="0000CC"/>
                </a:solidFill>
              </a:rPr>
              <a:t>P</a:t>
            </a:r>
            <a:r>
              <a:rPr lang="en-US" altLang="en-US" sz="4300" baseline="30000" dirty="0">
                <a:solidFill>
                  <a:srgbClr val="0000CC"/>
                </a:solidFill>
              </a:rPr>
              <a:t>2</a:t>
            </a:r>
            <a:r>
              <a:rPr lang="en-US" altLang="en-US" sz="4300" dirty="0"/>
              <a:t> = frequency of </a:t>
            </a:r>
            <a:r>
              <a:rPr lang="en-US" altLang="en-US" sz="4300" i="1" dirty="0"/>
              <a:t>AA</a:t>
            </a:r>
            <a:r>
              <a:rPr lang="en-US" altLang="en-US" sz="4300" dirty="0"/>
              <a:t> </a:t>
            </a:r>
            <a:r>
              <a:rPr lang="en-US" altLang="en-US" sz="3900" i="1" dirty="0"/>
              <a:t>(homozygous dominant)</a:t>
            </a:r>
          </a:p>
          <a:p>
            <a:pPr>
              <a:lnSpc>
                <a:spcPct val="80000"/>
              </a:lnSpc>
              <a:buNone/>
              <a:tabLst>
                <a:tab pos="685800" algn="l"/>
              </a:tabLst>
            </a:pPr>
            <a:r>
              <a:rPr lang="en-US" altLang="en-US" sz="4300" dirty="0"/>
              <a:t>2</a:t>
            </a:r>
            <a:r>
              <a:rPr lang="en-US" altLang="en-US" sz="4300" dirty="0">
                <a:solidFill>
                  <a:srgbClr val="0000CC"/>
                </a:solidFill>
              </a:rPr>
              <a:t>P</a:t>
            </a:r>
            <a:r>
              <a:rPr lang="en-US" altLang="en-US" sz="4300" i="1" dirty="0">
                <a:solidFill>
                  <a:srgbClr val="006600"/>
                </a:solidFill>
              </a:rPr>
              <a:t>q</a:t>
            </a:r>
            <a:r>
              <a:rPr lang="en-US" altLang="en-US" sz="4300" dirty="0"/>
              <a:t> = frequency of </a:t>
            </a:r>
            <a:r>
              <a:rPr lang="en-US" altLang="en-US" sz="4300" i="1" dirty="0"/>
              <a:t>Aa</a:t>
            </a:r>
            <a:r>
              <a:rPr lang="en-US" altLang="en-US" sz="4300" dirty="0"/>
              <a:t> </a:t>
            </a:r>
            <a:r>
              <a:rPr lang="en-US" altLang="en-US" sz="3900" i="1" dirty="0"/>
              <a:t>(heterozygous)</a:t>
            </a:r>
          </a:p>
          <a:p>
            <a:pPr>
              <a:lnSpc>
                <a:spcPct val="80000"/>
              </a:lnSpc>
              <a:buNone/>
              <a:tabLst>
                <a:tab pos="685800" algn="l"/>
              </a:tabLst>
            </a:pPr>
            <a:r>
              <a:rPr lang="en-US" altLang="en-US" sz="4300" i="1" dirty="0">
                <a:solidFill>
                  <a:srgbClr val="006600"/>
                </a:solidFill>
              </a:rPr>
              <a:t>q</a:t>
            </a:r>
            <a:r>
              <a:rPr lang="en-US" altLang="en-US" sz="4300" baseline="30000" dirty="0">
                <a:solidFill>
                  <a:srgbClr val="006600"/>
                </a:solidFill>
              </a:rPr>
              <a:t>2</a:t>
            </a:r>
            <a:r>
              <a:rPr lang="en-US" altLang="en-US" sz="4300" dirty="0"/>
              <a:t> = frequency of </a:t>
            </a:r>
            <a:r>
              <a:rPr lang="en-US" altLang="en-US" sz="4300" i="1" dirty="0"/>
              <a:t>aa</a:t>
            </a:r>
            <a:r>
              <a:rPr lang="en-US" altLang="en-US" sz="4300" dirty="0"/>
              <a:t> </a:t>
            </a:r>
            <a:r>
              <a:rPr lang="en-US" altLang="en-US" sz="3900" i="1" dirty="0"/>
              <a:t>(homozygous recessive)</a:t>
            </a:r>
            <a:r>
              <a:rPr lang="en-US" altLang="en-US" sz="4300" dirty="0"/>
              <a:t> </a:t>
            </a:r>
          </a:p>
          <a:p>
            <a:pPr algn="ctr">
              <a:lnSpc>
                <a:spcPct val="80000"/>
              </a:lnSpc>
              <a:buNone/>
              <a:tabLst>
                <a:tab pos="685800" algn="l"/>
              </a:tabLst>
            </a:pPr>
            <a:endParaRPr lang="en-US" altLang="en-US" sz="2800" dirty="0">
              <a:solidFill>
                <a:srgbClr val="0000CC"/>
              </a:solidFill>
            </a:endParaRPr>
          </a:p>
          <a:p>
            <a:pPr algn="ctr">
              <a:lnSpc>
                <a:spcPct val="80000"/>
              </a:lnSpc>
              <a:buNone/>
              <a:tabLst>
                <a:tab pos="685800" algn="l"/>
              </a:tabLst>
            </a:pPr>
            <a:r>
              <a:rPr lang="en-US" altLang="en-US" sz="2800" dirty="0">
                <a:solidFill>
                  <a:srgbClr val="0000CC"/>
                </a:solidFill>
              </a:rPr>
              <a:t>So…  ALGEBRA!</a:t>
            </a:r>
          </a:p>
          <a:p>
            <a:pPr>
              <a:lnSpc>
                <a:spcPct val="80000"/>
              </a:lnSpc>
              <a:buNone/>
              <a:tabLst>
                <a:tab pos="685800" algn="l"/>
              </a:tabLst>
            </a:pPr>
            <a:r>
              <a:rPr lang="en-US" altLang="en-US" sz="3800" dirty="0">
                <a:solidFill>
                  <a:srgbClr val="0070C0"/>
                </a:solidFill>
              </a:rPr>
              <a:t>P</a:t>
            </a:r>
            <a:r>
              <a:rPr lang="en-US" altLang="en-US" sz="3800" dirty="0"/>
              <a:t> + q = 1       all alleles in population</a:t>
            </a:r>
          </a:p>
          <a:p>
            <a:pPr>
              <a:lnSpc>
                <a:spcPct val="80000"/>
              </a:lnSpc>
              <a:buNone/>
              <a:tabLst>
                <a:tab pos="685800" algn="l"/>
              </a:tabLst>
            </a:pPr>
            <a:r>
              <a:rPr lang="en-US" altLang="en-US" sz="3800" dirty="0">
                <a:solidFill>
                  <a:srgbClr val="0070C0"/>
                </a:solidFill>
              </a:rPr>
              <a:t>P</a:t>
            </a:r>
            <a:r>
              <a:rPr lang="en-US" altLang="en-US" sz="3800" baseline="30000" dirty="0">
                <a:solidFill>
                  <a:srgbClr val="0070C0"/>
                </a:solidFill>
              </a:rPr>
              <a:t>2</a:t>
            </a:r>
            <a:r>
              <a:rPr lang="en-US" altLang="en-US" sz="3800" dirty="0"/>
              <a:t>+2</a:t>
            </a:r>
            <a:r>
              <a:rPr lang="en-US" altLang="en-US" sz="3800" dirty="0">
                <a:solidFill>
                  <a:srgbClr val="0070C0"/>
                </a:solidFill>
              </a:rPr>
              <a:t>P</a:t>
            </a:r>
            <a:r>
              <a:rPr lang="en-US" altLang="en-US" sz="3800" dirty="0">
                <a:solidFill>
                  <a:srgbClr val="00B050"/>
                </a:solidFill>
              </a:rPr>
              <a:t>q</a:t>
            </a:r>
            <a:r>
              <a:rPr lang="en-US" altLang="en-US" sz="3800" dirty="0"/>
              <a:t>+</a:t>
            </a:r>
            <a:r>
              <a:rPr lang="en-US" altLang="en-US" sz="3800" dirty="0">
                <a:solidFill>
                  <a:srgbClr val="00B050"/>
                </a:solidFill>
              </a:rPr>
              <a:t>q</a:t>
            </a:r>
            <a:r>
              <a:rPr lang="en-US" altLang="en-US" sz="3800" baseline="30000" dirty="0">
                <a:solidFill>
                  <a:srgbClr val="00B050"/>
                </a:solidFill>
              </a:rPr>
              <a:t>2</a:t>
            </a:r>
            <a:r>
              <a:rPr lang="en-US" altLang="en-US" sz="3800" baseline="30000" dirty="0"/>
              <a:t> </a:t>
            </a:r>
            <a:r>
              <a:rPr lang="en-US" altLang="en-US" sz="3800" dirty="0"/>
              <a:t>= 1   </a:t>
            </a:r>
            <a:r>
              <a:rPr lang="en-US" altLang="en-US" sz="3800" dirty="0" smtClean="0"/>
              <a:t>all genotypes … remember a genotype 					has 2 alleles!</a:t>
            </a:r>
            <a:endParaRPr lang="en-US" altLang="en-US" sz="3800" dirty="0"/>
          </a:p>
          <a:p>
            <a:pPr>
              <a:lnSpc>
                <a:spcPct val="80000"/>
              </a:lnSpc>
              <a:buNone/>
              <a:tabLst>
                <a:tab pos="685800" algn="l"/>
              </a:tabLst>
            </a:pPr>
            <a:endParaRPr lang="en-US" altLang="en-US" sz="2800" dirty="0"/>
          </a:p>
        </p:txBody>
      </p:sp>
      <p:sp>
        <p:nvSpPr>
          <p:cNvPr id="114691" name="Rectangle 3"/>
          <p:cNvSpPr>
            <a:spLocks noGrp="1" noChangeArrowheads="1"/>
          </p:cNvSpPr>
          <p:nvPr>
            <p:ph type="title" idx="4294967295"/>
          </p:nvPr>
        </p:nvSpPr>
        <p:spPr>
          <a:xfrm>
            <a:off x="1181101" y="209005"/>
            <a:ext cx="9905998" cy="686299"/>
          </a:xfrm>
        </p:spPr>
        <p:txBody>
          <a:bodyPr/>
          <a:lstStyle/>
          <a:p>
            <a:r>
              <a:rPr lang="en-US" altLang="en-US" dirty="0"/>
              <a:t>Hardy-Weinberg Rule</a:t>
            </a:r>
            <a:endParaRPr lang="en-US" altLang="en-US" dirty="0">
              <a:effectLst/>
            </a:endParaRPr>
          </a:p>
        </p:txBody>
      </p:sp>
    </p:spTree>
    <p:extLst>
      <p:ext uri="{BB962C8B-B14F-4D97-AF65-F5344CB8AC3E}">
        <p14:creationId xmlns:p14="http://schemas.microsoft.com/office/powerpoint/2010/main" val="1236108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46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46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469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469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469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4690">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4690">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4690">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1469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8404" y="387928"/>
            <a:ext cx="7756832" cy="3266642"/>
          </a:xfrm>
          <a:prstGeom prst="rect">
            <a:avLst/>
          </a:prstGeom>
        </p:spPr>
      </p:pic>
      <p:sp>
        <p:nvSpPr>
          <p:cNvPr id="3" name="TextBox 2"/>
          <p:cNvSpPr txBox="1"/>
          <p:nvPr/>
        </p:nvSpPr>
        <p:spPr>
          <a:xfrm>
            <a:off x="1377141" y="4031673"/>
            <a:ext cx="3568931" cy="1877437"/>
          </a:xfrm>
          <a:prstGeom prst="rect">
            <a:avLst/>
          </a:prstGeom>
          <a:solidFill>
            <a:schemeClr val="accent5">
              <a:lumMod val="60000"/>
              <a:lumOff val="40000"/>
            </a:schemeClr>
          </a:solidFill>
        </p:spPr>
        <p:txBody>
          <a:bodyPr wrap="square" rtlCol="0">
            <a:spAutoFit/>
          </a:bodyPr>
          <a:lstStyle/>
          <a:p>
            <a:r>
              <a:rPr lang="en-US" sz="3200" dirty="0" smtClean="0">
                <a:solidFill>
                  <a:schemeClr val="bg1"/>
                </a:solidFill>
              </a:rPr>
              <a:t>Find q2: </a:t>
            </a:r>
          </a:p>
          <a:p>
            <a:endParaRPr lang="en-US" dirty="0">
              <a:solidFill>
                <a:schemeClr val="bg1"/>
              </a:solidFill>
            </a:endParaRPr>
          </a:p>
          <a:p>
            <a:r>
              <a:rPr lang="en-US" sz="2400" dirty="0" smtClean="0">
                <a:solidFill>
                  <a:schemeClr val="bg1"/>
                </a:solidFill>
              </a:rPr>
              <a:t>12</a:t>
            </a:r>
          </a:p>
          <a:p>
            <a:r>
              <a:rPr lang="en-US" sz="2400" dirty="0" smtClean="0">
                <a:solidFill>
                  <a:schemeClr val="bg1"/>
                </a:solidFill>
              </a:rPr>
              <a:t>1000  = .012 </a:t>
            </a:r>
          </a:p>
          <a:p>
            <a:endParaRPr lang="en-US" dirty="0"/>
          </a:p>
        </p:txBody>
      </p:sp>
      <p:cxnSp>
        <p:nvCxnSpPr>
          <p:cNvPr id="5" name="Straight Connector 4"/>
          <p:cNvCxnSpPr/>
          <p:nvPr/>
        </p:nvCxnSpPr>
        <p:spPr>
          <a:xfrm flipV="1">
            <a:off x="1487978" y="5209310"/>
            <a:ext cx="507077" cy="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11635" y="3737698"/>
            <a:ext cx="3568931" cy="2616101"/>
          </a:xfrm>
          <a:prstGeom prst="rect">
            <a:avLst/>
          </a:prstGeom>
          <a:solidFill>
            <a:schemeClr val="tx1">
              <a:lumMod val="85000"/>
            </a:schemeClr>
          </a:solidFill>
        </p:spPr>
        <p:txBody>
          <a:bodyPr wrap="square" rtlCol="0">
            <a:spAutoFit/>
          </a:bodyPr>
          <a:lstStyle/>
          <a:p>
            <a:r>
              <a:rPr lang="en-US" sz="3200" dirty="0" smtClean="0">
                <a:solidFill>
                  <a:schemeClr val="bg1"/>
                </a:solidFill>
              </a:rPr>
              <a:t>Find q: </a:t>
            </a:r>
          </a:p>
          <a:p>
            <a:endParaRPr lang="en-US" dirty="0">
              <a:solidFill>
                <a:schemeClr val="bg1"/>
              </a:solidFill>
            </a:endParaRPr>
          </a:p>
          <a:p>
            <a:r>
              <a:rPr lang="en-US" sz="2400" dirty="0" smtClean="0">
                <a:solidFill>
                  <a:schemeClr val="bg1"/>
                </a:solidFill>
              </a:rPr>
              <a:t>Take the square root of .012</a:t>
            </a:r>
          </a:p>
          <a:p>
            <a:endParaRPr lang="en-US" sz="2400" dirty="0">
              <a:solidFill>
                <a:schemeClr val="bg1"/>
              </a:solidFill>
            </a:endParaRPr>
          </a:p>
          <a:p>
            <a:r>
              <a:rPr lang="en-US" sz="2400" dirty="0" smtClean="0">
                <a:solidFill>
                  <a:schemeClr val="bg1"/>
                </a:solidFill>
              </a:rPr>
              <a:t>= .109</a:t>
            </a:r>
          </a:p>
          <a:p>
            <a:endParaRPr lang="en-US" dirty="0"/>
          </a:p>
        </p:txBody>
      </p:sp>
    </p:spTree>
    <p:extLst>
      <p:ext uri="{BB962C8B-B14F-4D97-AF65-F5344CB8AC3E}">
        <p14:creationId xmlns:p14="http://schemas.microsoft.com/office/powerpoint/2010/main" val="201406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34768" y="110837"/>
            <a:ext cx="6440651" cy="2712357"/>
          </a:xfrm>
          <a:prstGeom prst="rect">
            <a:avLst/>
          </a:prstGeom>
        </p:spPr>
      </p:pic>
      <p:sp>
        <p:nvSpPr>
          <p:cNvPr id="3" name="TextBox 2"/>
          <p:cNvSpPr txBox="1"/>
          <p:nvPr/>
        </p:nvSpPr>
        <p:spPr>
          <a:xfrm>
            <a:off x="8872451" y="387928"/>
            <a:ext cx="2903914" cy="1877437"/>
          </a:xfrm>
          <a:prstGeom prst="rect">
            <a:avLst/>
          </a:prstGeom>
          <a:solidFill>
            <a:schemeClr val="accent5">
              <a:lumMod val="60000"/>
              <a:lumOff val="40000"/>
            </a:schemeClr>
          </a:solidFill>
        </p:spPr>
        <p:txBody>
          <a:bodyPr wrap="square" rtlCol="0">
            <a:spAutoFit/>
          </a:bodyPr>
          <a:lstStyle/>
          <a:p>
            <a:r>
              <a:rPr lang="en-US" sz="3200" dirty="0" smtClean="0"/>
              <a:t>Find q2: </a:t>
            </a:r>
          </a:p>
          <a:p>
            <a:endParaRPr lang="en-US" dirty="0"/>
          </a:p>
          <a:p>
            <a:r>
              <a:rPr lang="en-US" sz="2400" dirty="0" smtClean="0"/>
              <a:t>12</a:t>
            </a:r>
          </a:p>
          <a:p>
            <a:r>
              <a:rPr lang="en-US" sz="2400" dirty="0" smtClean="0"/>
              <a:t>1000  = .012 </a:t>
            </a:r>
          </a:p>
          <a:p>
            <a:endParaRPr lang="en-US" dirty="0"/>
          </a:p>
        </p:txBody>
      </p:sp>
      <p:cxnSp>
        <p:nvCxnSpPr>
          <p:cNvPr id="5" name="Straight Connector 4"/>
          <p:cNvCxnSpPr/>
          <p:nvPr/>
        </p:nvCxnSpPr>
        <p:spPr>
          <a:xfrm flipV="1">
            <a:off x="8983287" y="1565565"/>
            <a:ext cx="507077" cy="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872450" y="2346519"/>
            <a:ext cx="2903915" cy="2616101"/>
          </a:xfrm>
          <a:prstGeom prst="rect">
            <a:avLst/>
          </a:prstGeom>
          <a:solidFill>
            <a:schemeClr val="tx1">
              <a:lumMod val="85000"/>
            </a:schemeClr>
          </a:solidFill>
        </p:spPr>
        <p:txBody>
          <a:bodyPr wrap="square" rtlCol="0">
            <a:spAutoFit/>
          </a:bodyPr>
          <a:lstStyle/>
          <a:p>
            <a:r>
              <a:rPr lang="en-US" sz="3200" dirty="0" smtClean="0">
                <a:solidFill>
                  <a:schemeClr val="bg1"/>
                </a:solidFill>
              </a:rPr>
              <a:t>Find q: </a:t>
            </a:r>
          </a:p>
          <a:p>
            <a:endParaRPr lang="en-US" dirty="0">
              <a:solidFill>
                <a:schemeClr val="bg1"/>
              </a:solidFill>
            </a:endParaRPr>
          </a:p>
          <a:p>
            <a:r>
              <a:rPr lang="en-US" sz="2400" dirty="0" smtClean="0">
                <a:solidFill>
                  <a:schemeClr val="bg1"/>
                </a:solidFill>
              </a:rPr>
              <a:t>Take the square root of .012</a:t>
            </a:r>
          </a:p>
          <a:p>
            <a:endParaRPr lang="en-US" sz="2400" dirty="0">
              <a:solidFill>
                <a:schemeClr val="bg1"/>
              </a:solidFill>
            </a:endParaRPr>
          </a:p>
          <a:p>
            <a:r>
              <a:rPr lang="en-US" sz="2400" dirty="0" smtClean="0">
                <a:solidFill>
                  <a:schemeClr val="bg1"/>
                </a:solidFill>
              </a:rPr>
              <a:t>= .109</a:t>
            </a:r>
          </a:p>
          <a:p>
            <a:endParaRPr lang="en-US" dirty="0"/>
          </a:p>
        </p:txBody>
      </p:sp>
      <p:sp>
        <p:nvSpPr>
          <p:cNvPr id="6" name="TextBox 5"/>
          <p:cNvSpPr txBox="1"/>
          <p:nvPr/>
        </p:nvSpPr>
        <p:spPr>
          <a:xfrm>
            <a:off x="1022465" y="3094665"/>
            <a:ext cx="3568931" cy="2954655"/>
          </a:xfrm>
          <a:prstGeom prst="rect">
            <a:avLst/>
          </a:prstGeom>
          <a:solidFill>
            <a:schemeClr val="accent5"/>
          </a:solidFill>
        </p:spPr>
        <p:txBody>
          <a:bodyPr wrap="square" rtlCol="0">
            <a:spAutoFit/>
          </a:bodyPr>
          <a:lstStyle/>
          <a:p>
            <a:r>
              <a:rPr lang="en-US" sz="4000" dirty="0" smtClean="0"/>
              <a:t>Find p: </a:t>
            </a:r>
            <a:endParaRPr lang="en-US" sz="2400" dirty="0" smtClean="0"/>
          </a:p>
          <a:p>
            <a:r>
              <a:rPr lang="en-US" sz="3200" dirty="0" smtClean="0"/>
              <a:t>1- 0.109 =.89</a:t>
            </a:r>
          </a:p>
          <a:p>
            <a:endParaRPr lang="en-US" sz="3200" dirty="0" smtClean="0"/>
          </a:p>
          <a:p>
            <a:r>
              <a:rPr lang="en-US" sz="3200" dirty="0" smtClean="0"/>
              <a:t> Find p</a:t>
            </a:r>
            <a:r>
              <a:rPr lang="en-US" sz="3200" baseline="30000" dirty="0" smtClean="0"/>
              <a:t>2: </a:t>
            </a:r>
            <a:endParaRPr lang="en-US" sz="3200" baseline="30000" dirty="0"/>
          </a:p>
          <a:p>
            <a:r>
              <a:rPr lang="en-US" sz="3200" dirty="0" smtClean="0"/>
              <a:t>.89 </a:t>
            </a:r>
            <a:r>
              <a:rPr lang="en-US" sz="3200" baseline="30000" dirty="0" smtClean="0"/>
              <a:t>2 </a:t>
            </a:r>
            <a:r>
              <a:rPr lang="en-US" sz="3200" dirty="0" smtClean="0"/>
              <a:t>= .79</a:t>
            </a:r>
            <a:endParaRPr lang="en-US" sz="3200" dirty="0"/>
          </a:p>
          <a:p>
            <a:endParaRPr lang="en-US" dirty="0"/>
          </a:p>
        </p:txBody>
      </p:sp>
      <p:sp>
        <p:nvSpPr>
          <p:cNvPr id="7" name="TextBox 6"/>
          <p:cNvSpPr txBox="1"/>
          <p:nvPr/>
        </p:nvSpPr>
        <p:spPr>
          <a:xfrm>
            <a:off x="5176058" y="3094665"/>
            <a:ext cx="3568931" cy="1446550"/>
          </a:xfrm>
          <a:prstGeom prst="rect">
            <a:avLst/>
          </a:prstGeom>
          <a:solidFill>
            <a:schemeClr val="accent2"/>
          </a:solidFill>
        </p:spPr>
        <p:txBody>
          <a:bodyPr wrap="square" rtlCol="0">
            <a:spAutoFit/>
          </a:bodyPr>
          <a:lstStyle/>
          <a:p>
            <a:r>
              <a:rPr lang="en-US" sz="4000" dirty="0" smtClean="0"/>
              <a:t>Find 2pq: </a:t>
            </a:r>
          </a:p>
          <a:p>
            <a:endParaRPr lang="en-US" sz="2400" dirty="0"/>
          </a:p>
          <a:p>
            <a:r>
              <a:rPr lang="en-US" sz="2400" dirty="0" smtClean="0"/>
              <a:t>2 (.79)(.109) = .172</a:t>
            </a:r>
            <a:endParaRPr lang="en-US" sz="2400" dirty="0"/>
          </a:p>
        </p:txBody>
      </p:sp>
    </p:spTree>
    <p:extLst>
      <p:ext uri="{BB962C8B-B14F-4D97-AF65-F5344CB8AC3E}">
        <p14:creationId xmlns:p14="http://schemas.microsoft.com/office/powerpoint/2010/main" val="163433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4768" y="110837"/>
            <a:ext cx="6440651" cy="2712357"/>
          </a:xfrm>
          <a:prstGeom prst="rect">
            <a:avLst/>
          </a:prstGeom>
        </p:spPr>
      </p:pic>
      <p:sp>
        <p:nvSpPr>
          <p:cNvPr id="3" name="TextBox 2"/>
          <p:cNvSpPr txBox="1"/>
          <p:nvPr/>
        </p:nvSpPr>
        <p:spPr>
          <a:xfrm>
            <a:off x="8983287" y="2655025"/>
            <a:ext cx="2903914" cy="1877437"/>
          </a:xfrm>
          <a:prstGeom prst="rect">
            <a:avLst/>
          </a:prstGeom>
          <a:solidFill>
            <a:schemeClr val="accent5">
              <a:lumMod val="60000"/>
              <a:lumOff val="40000"/>
            </a:schemeClr>
          </a:solidFill>
        </p:spPr>
        <p:txBody>
          <a:bodyPr wrap="square" rtlCol="0">
            <a:spAutoFit/>
          </a:bodyPr>
          <a:lstStyle/>
          <a:p>
            <a:r>
              <a:rPr lang="en-US" sz="3200" dirty="0" smtClean="0"/>
              <a:t>q2: </a:t>
            </a:r>
          </a:p>
          <a:p>
            <a:endParaRPr lang="en-US" dirty="0"/>
          </a:p>
          <a:p>
            <a:r>
              <a:rPr lang="en-US" sz="2400" dirty="0" smtClean="0"/>
              <a:t>12/</a:t>
            </a:r>
          </a:p>
          <a:p>
            <a:r>
              <a:rPr lang="en-US" sz="2400" dirty="0" smtClean="0"/>
              <a:t>1000  = </a:t>
            </a:r>
            <a:r>
              <a:rPr lang="en-US" sz="2400" dirty="0" smtClean="0">
                <a:solidFill>
                  <a:schemeClr val="bg1"/>
                </a:solidFill>
              </a:rPr>
              <a:t>.012 </a:t>
            </a:r>
          </a:p>
          <a:p>
            <a:endParaRPr lang="en-US" dirty="0"/>
          </a:p>
        </p:txBody>
      </p:sp>
      <p:sp>
        <p:nvSpPr>
          <p:cNvPr id="6" name="TextBox 5"/>
          <p:cNvSpPr txBox="1"/>
          <p:nvPr/>
        </p:nvSpPr>
        <p:spPr>
          <a:xfrm>
            <a:off x="525679" y="3085912"/>
            <a:ext cx="3568931" cy="1354217"/>
          </a:xfrm>
          <a:prstGeom prst="rect">
            <a:avLst/>
          </a:prstGeom>
          <a:solidFill>
            <a:schemeClr val="accent5"/>
          </a:solidFill>
        </p:spPr>
        <p:txBody>
          <a:bodyPr wrap="square" rtlCol="0">
            <a:spAutoFit/>
          </a:bodyPr>
          <a:lstStyle/>
          <a:p>
            <a:r>
              <a:rPr lang="en-US" sz="3200" dirty="0" smtClean="0"/>
              <a:t> p</a:t>
            </a:r>
            <a:r>
              <a:rPr lang="en-US" sz="3200" baseline="30000" dirty="0" smtClean="0"/>
              <a:t>2: </a:t>
            </a:r>
            <a:endParaRPr lang="en-US" sz="3200" baseline="30000" dirty="0"/>
          </a:p>
          <a:p>
            <a:r>
              <a:rPr lang="en-US" sz="3200" dirty="0" smtClean="0"/>
              <a:t>(.89 </a:t>
            </a:r>
            <a:r>
              <a:rPr lang="en-US" sz="3200" baseline="30000" dirty="0" smtClean="0"/>
              <a:t>2  </a:t>
            </a:r>
            <a:r>
              <a:rPr lang="en-US" sz="3200" dirty="0" smtClean="0"/>
              <a:t>)= </a:t>
            </a:r>
            <a:r>
              <a:rPr lang="en-US" sz="3200" dirty="0" smtClean="0">
                <a:solidFill>
                  <a:schemeClr val="bg1"/>
                </a:solidFill>
              </a:rPr>
              <a:t>.79</a:t>
            </a:r>
            <a:endParaRPr lang="en-US" sz="3200" dirty="0">
              <a:solidFill>
                <a:schemeClr val="bg1"/>
              </a:solidFill>
            </a:endParaRPr>
          </a:p>
          <a:p>
            <a:endParaRPr lang="en-US" dirty="0"/>
          </a:p>
        </p:txBody>
      </p:sp>
      <p:sp>
        <p:nvSpPr>
          <p:cNvPr id="7" name="TextBox 6"/>
          <p:cNvSpPr txBox="1"/>
          <p:nvPr/>
        </p:nvSpPr>
        <p:spPr>
          <a:xfrm>
            <a:off x="4815576" y="3085912"/>
            <a:ext cx="3568931" cy="1446550"/>
          </a:xfrm>
          <a:prstGeom prst="rect">
            <a:avLst/>
          </a:prstGeom>
          <a:solidFill>
            <a:schemeClr val="accent2"/>
          </a:solidFill>
        </p:spPr>
        <p:txBody>
          <a:bodyPr wrap="square" rtlCol="0">
            <a:spAutoFit/>
          </a:bodyPr>
          <a:lstStyle/>
          <a:p>
            <a:r>
              <a:rPr lang="en-US" sz="4000" dirty="0" smtClean="0"/>
              <a:t>2pq: </a:t>
            </a:r>
          </a:p>
          <a:p>
            <a:endParaRPr lang="en-US" sz="2400" dirty="0"/>
          </a:p>
          <a:p>
            <a:r>
              <a:rPr lang="en-US" sz="2400" dirty="0" smtClean="0"/>
              <a:t>2 (.89)(.109) = </a:t>
            </a:r>
            <a:r>
              <a:rPr lang="en-US" sz="2400" dirty="0" smtClean="0">
                <a:solidFill>
                  <a:schemeClr val="bg1"/>
                </a:solidFill>
              </a:rPr>
              <a:t>.194</a:t>
            </a:r>
            <a:endParaRPr lang="en-US" sz="2400" dirty="0">
              <a:solidFill>
                <a:schemeClr val="bg1"/>
              </a:solidFill>
            </a:endParaRPr>
          </a:p>
        </p:txBody>
      </p:sp>
      <p:sp>
        <p:nvSpPr>
          <p:cNvPr id="4" name="TextBox 3"/>
          <p:cNvSpPr txBox="1"/>
          <p:nvPr/>
        </p:nvSpPr>
        <p:spPr>
          <a:xfrm>
            <a:off x="4081020" y="3209022"/>
            <a:ext cx="748146" cy="1107996"/>
          </a:xfrm>
          <a:prstGeom prst="rect">
            <a:avLst/>
          </a:prstGeom>
          <a:noFill/>
        </p:spPr>
        <p:txBody>
          <a:bodyPr wrap="square" rtlCol="0">
            <a:spAutoFit/>
          </a:bodyPr>
          <a:lstStyle/>
          <a:p>
            <a:r>
              <a:rPr lang="en-US" sz="6600" dirty="0" smtClean="0"/>
              <a:t>+</a:t>
            </a:r>
            <a:endParaRPr lang="en-US" sz="6600" dirty="0"/>
          </a:p>
        </p:txBody>
      </p:sp>
      <p:sp>
        <p:nvSpPr>
          <p:cNvPr id="10" name="TextBox 9"/>
          <p:cNvSpPr txBox="1"/>
          <p:nvPr/>
        </p:nvSpPr>
        <p:spPr>
          <a:xfrm>
            <a:off x="8323548" y="3039745"/>
            <a:ext cx="748146" cy="1107996"/>
          </a:xfrm>
          <a:prstGeom prst="rect">
            <a:avLst/>
          </a:prstGeom>
          <a:noFill/>
        </p:spPr>
        <p:txBody>
          <a:bodyPr wrap="square" rtlCol="0">
            <a:spAutoFit/>
          </a:bodyPr>
          <a:lstStyle/>
          <a:p>
            <a:r>
              <a:rPr lang="en-US" sz="6600" dirty="0" smtClean="0"/>
              <a:t>+</a:t>
            </a:r>
            <a:endParaRPr lang="en-US" sz="6600" dirty="0"/>
          </a:p>
        </p:txBody>
      </p:sp>
      <p:sp>
        <p:nvSpPr>
          <p:cNvPr id="11" name="TextBox 10"/>
          <p:cNvSpPr txBox="1"/>
          <p:nvPr/>
        </p:nvSpPr>
        <p:spPr>
          <a:xfrm>
            <a:off x="2654001" y="5079385"/>
            <a:ext cx="7182726" cy="1107996"/>
          </a:xfrm>
          <a:prstGeom prst="rect">
            <a:avLst/>
          </a:prstGeom>
          <a:noFill/>
        </p:spPr>
        <p:txBody>
          <a:bodyPr wrap="square" rtlCol="0">
            <a:spAutoFit/>
          </a:bodyPr>
          <a:lstStyle/>
          <a:p>
            <a:r>
              <a:rPr lang="en-US" sz="6600" dirty="0" smtClean="0"/>
              <a:t>=         1 (or 0.996)</a:t>
            </a:r>
            <a:endParaRPr lang="en-US" sz="6600" dirty="0"/>
          </a:p>
        </p:txBody>
      </p:sp>
    </p:spTree>
    <p:extLst>
      <p:ext uri="{BB962C8B-B14F-4D97-AF65-F5344CB8AC3E}">
        <p14:creationId xmlns:p14="http://schemas.microsoft.com/office/powerpoint/2010/main" val="196221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487978" y="5209310"/>
            <a:ext cx="507077" cy="2"/>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377141" y="3737698"/>
            <a:ext cx="8703425" cy="2616101"/>
            <a:chOff x="1377141" y="3737698"/>
            <a:chExt cx="8703425" cy="2616101"/>
          </a:xfrm>
        </p:grpSpPr>
        <p:sp>
          <p:nvSpPr>
            <p:cNvPr id="3" name="TextBox 2"/>
            <p:cNvSpPr txBox="1"/>
            <p:nvPr/>
          </p:nvSpPr>
          <p:spPr>
            <a:xfrm>
              <a:off x="1377141" y="4031673"/>
              <a:ext cx="3568931" cy="1877437"/>
            </a:xfrm>
            <a:prstGeom prst="rect">
              <a:avLst/>
            </a:prstGeom>
            <a:solidFill>
              <a:schemeClr val="accent5">
                <a:lumMod val="60000"/>
                <a:lumOff val="40000"/>
              </a:schemeClr>
            </a:solidFill>
          </p:spPr>
          <p:txBody>
            <a:bodyPr wrap="square" rtlCol="0">
              <a:spAutoFit/>
            </a:bodyPr>
            <a:lstStyle/>
            <a:p>
              <a:r>
                <a:rPr lang="en-US" sz="3200" dirty="0" smtClean="0">
                  <a:solidFill>
                    <a:schemeClr val="bg1"/>
                  </a:solidFill>
                </a:rPr>
                <a:t>Find q2: </a:t>
              </a:r>
            </a:p>
            <a:p>
              <a:endParaRPr lang="en-US" dirty="0">
                <a:solidFill>
                  <a:schemeClr val="bg1"/>
                </a:solidFill>
              </a:endParaRPr>
            </a:p>
            <a:p>
              <a:r>
                <a:rPr lang="en-US" sz="2400" dirty="0" smtClean="0">
                  <a:solidFill>
                    <a:schemeClr val="bg1"/>
                  </a:solidFill>
                </a:rPr>
                <a:t>30</a:t>
              </a:r>
            </a:p>
            <a:p>
              <a:r>
                <a:rPr lang="en-US" sz="2400" dirty="0" smtClean="0">
                  <a:solidFill>
                    <a:schemeClr val="bg1"/>
                  </a:solidFill>
                </a:rPr>
                <a:t>130000  = .0023 </a:t>
              </a:r>
            </a:p>
            <a:p>
              <a:endParaRPr lang="en-US" dirty="0"/>
            </a:p>
          </p:txBody>
        </p:sp>
        <p:sp>
          <p:nvSpPr>
            <p:cNvPr id="8" name="TextBox 7"/>
            <p:cNvSpPr txBox="1"/>
            <p:nvPr/>
          </p:nvSpPr>
          <p:spPr>
            <a:xfrm>
              <a:off x="6511635" y="3737698"/>
              <a:ext cx="3568931" cy="2616101"/>
            </a:xfrm>
            <a:prstGeom prst="rect">
              <a:avLst/>
            </a:prstGeom>
            <a:solidFill>
              <a:schemeClr val="tx1">
                <a:lumMod val="85000"/>
              </a:schemeClr>
            </a:solidFill>
          </p:spPr>
          <p:txBody>
            <a:bodyPr wrap="square" rtlCol="0">
              <a:spAutoFit/>
            </a:bodyPr>
            <a:lstStyle/>
            <a:p>
              <a:r>
                <a:rPr lang="en-US" sz="3200" dirty="0" smtClean="0">
                  <a:solidFill>
                    <a:schemeClr val="bg1"/>
                  </a:solidFill>
                </a:rPr>
                <a:t>Find q: </a:t>
              </a:r>
            </a:p>
            <a:p>
              <a:endParaRPr lang="en-US" dirty="0">
                <a:solidFill>
                  <a:schemeClr val="bg1"/>
                </a:solidFill>
              </a:endParaRPr>
            </a:p>
            <a:p>
              <a:r>
                <a:rPr lang="en-US" sz="2400" dirty="0" smtClean="0">
                  <a:solidFill>
                    <a:schemeClr val="bg1"/>
                  </a:solidFill>
                </a:rPr>
                <a:t>Take the square root of .0023</a:t>
              </a:r>
            </a:p>
            <a:p>
              <a:endParaRPr lang="en-US" sz="2400" dirty="0">
                <a:solidFill>
                  <a:schemeClr val="bg1"/>
                </a:solidFill>
              </a:endParaRPr>
            </a:p>
            <a:p>
              <a:r>
                <a:rPr lang="en-US" sz="2400" dirty="0" smtClean="0">
                  <a:solidFill>
                    <a:schemeClr val="bg1"/>
                  </a:solidFill>
                </a:rPr>
                <a:t>= .048</a:t>
              </a:r>
            </a:p>
            <a:p>
              <a:endParaRPr lang="en-US" dirty="0"/>
            </a:p>
          </p:txBody>
        </p:sp>
      </p:grpSp>
      <p:pic>
        <p:nvPicPr>
          <p:cNvPr id="4" name="Picture 3"/>
          <p:cNvPicPr>
            <a:picLocks noChangeAspect="1"/>
          </p:cNvPicPr>
          <p:nvPr/>
        </p:nvPicPr>
        <p:blipFill>
          <a:blip r:embed="rId2"/>
          <a:stretch>
            <a:fillRect/>
          </a:stretch>
        </p:blipFill>
        <p:spPr>
          <a:xfrm>
            <a:off x="1377141" y="187469"/>
            <a:ext cx="6324600" cy="2714625"/>
          </a:xfrm>
          <a:prstGeom prst="rect">
            <a:avLst/>
          </a:prstGeom>
        </p:spPr>
      </p:pic>
    </p:spTree>
    <p:extLst>
      <p:ext uri="{BB962C8B-B14F-4D97-AF65-F5344CB8AC3E}">
        <p14:creationId xmlns:p14="http://schemas.microsoft.com/office/powerpoint/2010/main" val="152698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2465" y="3094665"/>
            <a:ext cx="3568931" cy="2954655"/>
          </a:xfrm>
          <a:prstGeom prst="rect">
            <a:avLst/>
          </a:prstGeom>
          <a:solidFill>
            <a:schemeClr val="accent5"/>
          </a:solidFill>
        </p:spPr>
        <p:txBody>
          <a:bodyPr wrap="square" rtlCol="0">
            <a:spAutoFit/>
          </a:bodyPr>
          <a:lstStyle/>
          <a:p>
            <a:r>
              <a:rPr lang="en-US" sz="4000" dirty="0" smtClean="0"/>
              <a:t>Find p: </a:t>
            </a:r>
            <a:endParaRPr lang="en-US" sz="2400" dirty="0" smtClean="0"/>
          </a:p>
          <a:p>
            <a:r>
              <a:rPr lang="en-US" sz="3200" dirty="0" smtClean="0"/>
              <a:t>1- .048 =.952</a:t>
            </a:r>
          </a:p>
          <a:p>
            <a:endParaRPr lang="en-US" sz="3200" dirty="0" smtClean="0"/>
          </a:p>
          <a:p>
            <a:r>
              <a:rPr lang="en-US" sz="3200" dirty="0" smtClean="0"/>
              <a:t> Find p</a:t>
            </a:r>
            <a:r>
              <a:rPr lang="en-US" sz="3200" baseline="30000" dirty="0" smtClean="0"/>
              <a:t>2: </a:t>
            </a:r>
            <a:endParaRPr lang="en-US" sz="3200" baseline="30000" dirty="0"/>
          </a:p>
          <a:p>
            <a:r>
              <a:rPr lang="en-US" sz="3200" dirty="0" smtClean="0"/>
              <a:t>.952 </a:t>
            </a:r>
            <a:r>
              <a:rPr lang="en-US" sz="3200" baseline="30000" dirty="0" smtClean="0"/>
              <a:t>2 </a:t>
            </a:r>
            <a:r>
              <a:rPr lang="en-US" sz="3200" dirty="0" smtClean="0"/>
              <a:t>= .906</a:t>
            </a:r>
            <a:endParaRPr lang="en-US" sz="3200" dirty="0"/>
          </a:p>
          <a:p>
            <a:endParaRPr lang="en-US" dirty="0"/>
          </a:p>
        </p:txBody>
      </p:sp>
      <p:sp>
        <p:nvSpPr>
          <p:cNvPr id="7" name="TextBox 6"/>
          <p:cNvSpPr txBox="1"/>
          <p:nvPr/>
        </p:nvSpPr>
        <p:spPr>
          <a:xfrm>
            <a:off x="4638501" y="3848717"/>
            <a:ext cx="3568931" cy="1446550"/>
          </a:xfrm>
          <a:prstGeom prst="rect">
            <a:avLst/>
          </a:prstGeom>
          <a:solidFill>
            <a:schemeClr val="accent2"/>
          </a:solidFill>
        </p:spPr>
        <p:txBody>
          <a:bodyPr wrap="square" rtlCol="0">
            <a:spAutoFit/>
          </a:bodyPr>
          <a:lstStyle/>
          <a:p>
            <a:r>
              <a:rPr lang="en-US" sz="4000" dirty="0" smtClean="0"/>
              <a:t>Find 2pq: </a:t>
            </a:r>
          </a:p>
          <a:p>
            <a:endParaRPr lang="en-US" sz="2400" dirty="0"/>
          </a:p>
          <a:p>
            <a:r>
              <a:rPr lang="en-US" sz="2400" dirty="0" smtClean="0"/>
              <a:t>2 (.906)(.048) = .172</a:t>
            </a:r>
            <a:endParaRPr lang="en-US" sz="2400" dirty="0"/>
          </a:p>
        </p:txBody>
      </p:sp>
      <p:pic>
        <p:nvPicPr>
          <p:cNvPr id="9" name="Picture 8"/>
          <p:cNvPicPr>
            <a:picLocks noChangeAspect="1"/>
          </p:cNvPicPr>
          <p:nvPr/>
        </p:nvPicPr>
        <p:blipFill>
          <a:blip r:embed="rId3"/>
          <a:stretch>
            <a:fillRect/>
          </a:stretch>
        </p:blipFill>
        <p:spPr>
          <a:xfrm>
            <a:off x="1377141" y="187469"/>
            <a:ext cx="6324600" cy="2714625"/>
          </a:xfrm>
          <a:prstGeom prst="rect">
            <a:avLst/>
          </a:prstGeom>
        </p:spPr>
      </p:pic>
      <p:sp>
        <p:nvSpPr>
          <p:cNvPr id="11" name="TextBox 10"/>
          <p:cNvSpPr txBox="1"/>
          <p:nvPr/>
        </p:nvSpPr>
        <p:spPr>
          <a:xfrm>
            <a:off x="8254539" y="327684"/>
            <a:ext cx="3568931" cy="1877437"/>
          </a:xfrm>
          <a:prstGeom prst="rect">
            <a:avLst/>
          </a:prstGeom>
          <a:solidFill>
            <a:schemeClr val="accent5">
              <a:lumMod val="60000"/>
              <a:lumOff val="40000"/>
            </a:schemeClr>
          </a:solidFill>
        </p:spPr>
        <p:txBody>
          <a:bodyPr wrap="square" rtlCol="0">
            <a:spAutoFit/>
          </a:bodyPr>
          <a:lstStyle/>
          <a:p>
            <a:r>
              <a:rPr lang="en-US" sz="3200" dirty="0" smtClean="0">
                <a:solidFill>
                  <a:schemeClr val="bg1"/>
                </a:solidFill>
              </a:rPr>
              <a:t>Find q2: </a:t>
            </a:r>
          </a:p>
          <a:p>
            <a:endParaRPr lang="en-US" dirty="0">
              <a:solidFill>
                <a:schemeClr val="bg1"/>
              </a:solidFill>
            </a:endParaRPr>
          </a:p>
          <a:p>
            <a:r>
              <a:rPr lang="en-US" sz="2400" dirty="0" smtClean="0">
                <a:solidFill>
                  <a:schemeClr val="bg1"/>
                </a:solidFill>
              </a:rPr>
              <a:t>30</a:t>
            </a:r>
          </a:p>
          <a:p>
            <a:r>
              <a:rPr lang="en-US" sz="2400" dirty="0" smtClean="0">
                <a:solidFill>
                  <a:schemeClr val="bg1"/>
                </a:solidFill>
              </a:rPr>
              <a:t>130000  = .0023 </a:t>
            </a:r>
          </a:p>
          <a:p>
            <a:endParaRPr lang="en-US" dirty="0"/>
          </a:p>
        </p:txBody>
      </p:sp>
      <p:sp>
        <p:nvSpPr>
          <p:cNvPr id="12" name="TextBox 11"/>
          <p:cNvSpPr txBox="1"/>
          <p:nvPr/>
        </p:nvSpPr>
        <p:spPr>
          <a:xfrm>
            <a:off x="8254538" y="2540666"/>
            <a:ext cx="3568931" cy="2616101"/>
          </a:xfrm>
          <a:prstGeom prst="rect">
            <a:avLst/>
          </a:prstGeom>
          <a:solidFill>
            <a:schemeClr val="tx1">
              <a:lumMod val="85000"/>
            </a:schemeClr>
          </a:solidFill>
        </p:spPr>
        <p:txBody>
          <a:bodyPr wrap="square" rtlCol="0">
            <a:spAutoFit/>
          </a:bodyPr>
          <a:lstStyle/>
          <a:p>
            <a:r>
              <a:rPr lang="en-US" sz="3200" dirty="0" smtClean="0">
                <a:solidFill>
                  <a:schemeClr val="bg1"/>
                </a:solidFill>
              </a:rPr>
              <a:t>Find q: </a:t>
            </a:r>
          </a:p>
          <a:p>
            <a:endParaRPr lang="en-US" dirty="0">
              <a:solidFill>
                <a:schemeClr val="bg1"/>
              </a:solidFill>
            </a:endParaRPr>
          </a:p>
          <a:p>
            <a:r>
              <a:rPr lang="en-US" sz="2400" dirty="0" smtClean="0">
                <a:solidFill>
                  <a:schemeClr val="bg1"/>
                </a:solidFill>
              </a:rPr>
              <a:t>Take the square root of .0023</a:t>
            </a:r>
          </a:p>
          <a:p>
            <a:endParaRPr lang="en-US" sz="2400" dirty="0">
              <a:solidFill>
                <a:schemeClr val="bg1"/>
              </a:solidFill>
            </a:endParaRPr>
          </a:p>
          <a:p>
            <a:r>
              <a:rPr lang="en-US" sz="2400" dirty="0" smtClean="0">
                <a:solidFill>
                  <a:schemeClr val="bg1"/>
                </a:solidFill>
              </a:rPr>
              <a:t>= .048</a:t>
            </a:r>
          </a:p>
          <a:p>
            <a:endParaRPr lang="en-US" dirty="0"/>
          </a:p>
        </p:txBody>
      </p:sp>
      <p:cxnSp>
        <p:nvCxnSpPr>
          <p:cNvPr id="5" name="Straight Connector 4"/>
          <p:cNvCxnSpPr/>
          <p:nvPr/>
        </p:nvCxnSpPr>
        <p:spPr>
          <a:xfrm flipV="1">
            <a:off x="8365376" y="1509171"/>
            <a:ext cx="507077" cy="2"/>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61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4768" y="110837"/>
            <a:ext cx="6440651" cy="2712357"/>
          </a:xfrm>
          <a:prstGeom prst="rect">
            <a:avLst/>
          </a:prstGeom>
        </p:spPr>
      </p:pic>
      <p:sp>
        <p:nvSpPr>
          <p:cNvPr id="3" name="TextBox 2"/>
          <p:cNvSpPr txBox="1"/>
          <p:nvPr/>
        </p:nvSpPr>
        <p:spPr>
          <a:xfrm>
            <a:off x="8983287" y="2655025"/>
            <a:ext cx="2903914" cy="1877437"/>
          </a:xfrm>
          <a:prstGeom prst="rect">
            <a:avLst/>
          </a:prstGeom>
          <a:solidFill>
            <a:schemeClr val="accent5">
              <a:lumMod val="60000"/>
              <a:lumOff val="40000"/>
            </a:schemeClr>
          </a:solidFill>
        </p:spPr>
        <p:txBody>
          <a:bodyPr wrap="square" rtlCol="0">
            <a:spAutoFit/>
          </a:bodyPr>
          <a:lstStyle/>
          <a:p>
            <a:r>
              <a:rPr lang="en-US" sz="3200" dirty="0" smtClean="0"/>
              <a:t>q2: </a:t>
            </a:r>
          </a:p>
          <a:p>
            <a:endParaRPr lang="en-US" dirty="0"/>
          </a:p>
          <a:p>
            <a:r>
              <a:rPr lang="en-US" sz="2400" dirty="0" smtClean="0"/>
              <a:t>30/</a:t>
            </a:r>
          </a:p>
          <a:p>
            <a:r>
              <a:rPr lang="en-US" sz="2400" dirty="0" smtClean="0"/>
              <a:t>130,000  = </a:t>
            </a:r>
            <a:r>
              <a:rPr lang="en-US" sz="2400" dirty="0" smtClean="0">
                <a:solidFill>
                  <a:schemeClr val="bg1"/>
                </a:solidFill>
              </a:rPr>
              <a:t>.0023 </a:t>
            </a:r>
          </a:p>
          <a:p>
            <a:endParaRPr lang="en-US" dirty="0"/>
          </a:p>
        </p:txBody>
      </p:sp>
      <p:sp>
        <p:nvSpPr>
          <p:cNvPr id="6" name="TextBox 5"/>
          <p:cNvSpPr txBox="1"/>
          <p:nvPr/>
        </p:nvSpPr>
        <p:spPr>
          <a:xfrm>
            <a:off x="525679" y="3085912"/>
            <a:ext cx="3568931" cy="1354217"/>
          </a:xfrm>
          <a:prstGeom prst="rect">
            <a:avLst/>
          </a:prstGeom>
          <a:solidFill>
            <a:schemeClr val="accent5"/>
          </a:solidFill>
        </p:spPr>
        <p:txBody>
          <a:bodyPr wrap="square" rtlCol="0">
            <a:spAutoFit/>
          </a:bodyPr>
          <a:lstStyle/>
          <a:p>
            <a:r>
              <a:rPr lang="en-US" sz="3200" dirty="0" smtClean="0"/>
              <a:t> p</a:t>
            </a:r>
            <a:r>
              <a:rPr lang="en-US" sz="3200" baseline="30000" dirty="0" smtClean="0"/>
              <a:t>2: </a:t>
            </a:r>
            <a:endParaRPr lang="en-US" sz="3200" baseline="30000" dirty="0"/>
          </a:p>
          <a:p>
            <a:r>
              <a:rPr lang="en-US" sz="3200" dirty="0" smtClean="0"/>
              <a:t>(.952 </a:t>
            </a:r>
            <a:r>
              <a:rPr lang="en-US" sz="3200" baseline="30000" dirty="0" smtClean="0"/>
              <a:t>2  </a:t>
            </a:r>
            <a:r>
              <a:rPr lang="en-US" sz="3200" dirty="0" smtClean="0"/>
              <a:t>)= </a:t>
            </a:r>
            <a:r>
              <a:rPr lang="en-US" sz="3200" dirty="0" smtClean="0">
                <a:solidFill>
                  <a:schemeClr val="bg1"/>
                </a:solidFill>
              </a:rPr>
              <a:t>.906</a:t>
            </a:r>
            <a:endParaRPr lang="en-US" sz="3200" dirty="0">
              <a:solidFill>
                <a:schemeClr val="bg1"/>
              </a:solidFill>
            </a:endParaRPr>
          </a:p>
          <a:p>
            <a:endParaRPr lang="en-US" dirty="0"/>
          </a:p>
        </p:txBody>
      </p:sp>
      <p:sp>
        <p:nvSpPr>
          <p:cNvPr id="7" name="TextBox 6"/>
          <p:cNvSpPr txBox="1"/>
          <p:nvPr/>
        </p:nvSpPr>
        <p:spPr>
          <a:xfrm>
            <a:off x="4815576" y="3085912"/>
            <a:ext cx="3568931" cy="1446550"/>
          </a:xfrm>
          <a:prstGeom prst="rect">
            <a:avLst/>
          </a:prstGeom>
          <a:solidFill>
            <a:schemeClr val="accent2"/>
          </a:solidFill>
        </p:spPr>
        <p:txBody>
          <a:bodyPr wrap="square" rtlCol="0">
            <a:spAutoFit/>
          </a:bodyPr>
          <a:lstStyle/>
          <a:p>
            <a:r>
              <a:rPr lang="en-US" sz="4000" dirty="0" smtClean="0"/>
              <a:t>2pq: </a:t>
            </a:r>
          </a:p>
          <a:p>
            <a:endParaRPr lang="en-US" sz="2400" dirty="0"/>
          </a:p>
          <a:p>
            <a:r>
              <a:rPr lang="en-US" sz="2400" dirty="0" smtClean="0"/>
              <a:t>2 (.906)(.048) = </a:t>
            </a:r>
            <a:r>
              <a:rPr lang="en-US" sz="2400" dirty="0" smtClean="0">
                <a:solidFill>
                  <a:schemeClr val="bg1"/>
                </a:solidFill>
              </a:rPr>
              <a:t>.086</a:t>
            </a:r>
            <a:endParaRPr lang="en-US" sz="2400" dirty="0">
              <a:solidFill>
                <a:schemeClr val="bg1"/>
              </a:solidFill>
            </a:endParaRPr>
          </a:p>
        </p:txBody>
      </p:sp>
      <p:sp>
        <p:nvSpPr>
          <p:cNvPr id="4" name="TextBox 3"/>
          <p:cNvSpPr txBox="1"/>
          <p:nvPr/>
        </p:nvSpPr>
        <p:spPr>
          <a:xfrm>
            <a:off x="4081020" y="3209022"/>
            <a:ext cx="748146" cy="1107996"/>
          </a:xfrm>
          <a:prstGeom prst="rect">
            <a:avLst/>
          </a:prstGeom>
          <a:noFill/>
        </p:spPr>
        <p:txBody>
          <a:bodyPr wrap="square" rtlCol="0">
            <a:spAutoFit/>
          </a:bodyPr>
          <a:lstStyle/>
          <a:p>
            <a:r>
              <a:rPr lang="en-US" sz="6600" dirty="0" smtClean="0"/>
              <a:t>+</a:t>
            </a:r>
            <a:endParaRPr lang="en-US" sz="6600" dirty="0"/>
          </a:p>
        </p:txBody>
      </p:sp>
      <p:sp>
        <p:nvSpPr>
          <p:cNvPr id="10" name="TextBox 9"/>
          <p:cNvSpPr txBox="1"/>
          <p:nvPr/>
        </p:nvSpPr>
        <p:spPr>
          <a:xfrm>
            <a:off x="8323548" y="3039745"/>
            <a:ext cx="748146" cy="1107996"/>
          </a:xfrm>
          <a:prstGeom prst="rect">
            <a:avLst/>
          </a:prstGeom>
          <a:noFill/>
        </p:spPr>
        <p:txBody>
          <a:bodyPr wrap="square" rtlCol="0">
            <a:spAutoFit/>
          </a:bodyPr>
          <a:lstStyle/>
          <a:p>
            <a:r>
              <a:rPr lang="en-US" sz="6600" dirty="0" smtClean="0"/>
              <a:t>+</a:t>
            </a:r>
            <a:endParaRPr lang="en-US" sz="6600" dirty="0"/>
          </a:p>
        </p:txBody>
      </p:sp>
      <p:sp>
        <p:nvSpPr>
          <p:cNvPr id="11" name="TextBox 10"/>
          <p:cNvSpPr txBox="1"/>
          <p:nvPr/>
        </p:nvSpPr>
        <p:spPr>
          <a:xfrm>
            <a:off x="2654001" y="5079385"/>
            <a:ext cx="7182726" cy="1107996"/>
          </a:xfrm>
          <a:prstGeom prst="rect">
            <a:avLst/>
          </a:prstGeom>
          <a:noFill/>
        </p:spPr>
        <p:txBody>
          <a:bodyPr wrap="square" rtlCol="0">
            <a:spAutoFit/>
          </a:bodyPr>
          <a:lstStyle/>
          <a:p>
            <a:r>
              <a:rPr lang="en-US" sz="6600" dirty="0" smtClean="0"/>
              <a:t>=         1 (or 0.994)</a:t>
            </a:r>
            <a:endParaRPr lang="en-US" sz="6600" dirty="0"/>
          </a:p>
        </p:txBody>
      </p:sp>
    </p:spTree>
    <p:extLst>
      <p:ext uri="{BB962C8B-B14F-4D97-AF65-F5344CB8AC3E}">
        <p14:creationId xmlns:p14="http://schemas.microsoft.com/office/powerpoint/2010/main" val="144214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8727" y="1565564"/>
            <a:ext cx="2119746" cy="369332"/>
          </a:xfrm>
          <a:prstGeom prst="rect">
            <a:avLst/>
          </a:prstGeom>
          <a:noFill/>
        </p:spPr>
        <p:txBody>
          <a:bodyPr wrap="square" rtlCol="0">
            <a:spAutoFit/>
          </a:bodyPr>
          <a:lstStyle/>
          <a:p>
            <a:r>
              <a:rPr lang="en-US" dirty="0" smtClean="0"/>
              <a:t>Goldfish lab!!</a:t>
            </a:r>
            <a:endParaRPr lang="en-US" dirty="0"/>
          </a:p>
        </p:txBody>
      </p:sp>
    </p:spTree>
    <p:extLst>
      <p:ext uri="{BB962C8B-B14F-4D97-AF65-F5344CB8AC3E}">
        <p14:creationId xmlns:p14="http://schemas.microsoft.com/office/powerpoint/2010/main" val="3209721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409701" y="202882"/>
            <a:ext cx="9905998" cy="489846"/>
          </a:xfrm>
        </p:spPr>
        <p:txBody>
          <a:bodyPr>
            <a:normAutofit fontScale="90000"/>
          </a:bodyPr>
          <a:lstStyle/>
          <a:p>
            <a:pPr eaLnBrk="1" hangingPunct="1"/>
            <a:r>
              <a:rPr lang="en-US" altLang="en-US" dirty="0" smtClean="0">
                <a:ea typeface="ＭＳ Ｐゴシック" panose="020B0600070205080204" pitchFamily="34" charset="-128"/>
              </a:rPr>
              <a:t>Hardy-Weinberg equilibrium</a:t>
            </a:r>
          </a:p>
        </p:txBody>
      </p:sp>
      <p:sp>
        <p:nvSpPr>
          <p:cNvPr id="422915" name="Rectangle 3" descr="Rectangle: Click to edit Master text styles&#10;Second level&#10;Third level&#10;Fourth level&#10;Fifth level"/>
          <p:cNvSpPr>
            <a:spLocks noGrp="1" noChangeArrowheads="1"/>
          </p:cNvSpPr>
          <p:nvPr>
            <p:ph type="body" idx="1"/>
          </p:nvPr>
        </p:nvSpPr>
        <p:spPr>
          <a:xfrm>
            <a:off x="1212273" y="692728"/>
            <a:ext cx="8001000" cy="5486400"/>
          </a:xfrm>
        </p:spPr>
        <p:txBody>
          <a:bodyPr>
            <a:noAutofit/>
          </a:bodyPr>
          <a:lstStyle/>
          <a:p>
            <a:pPr marL="473075" indent="-360363"/>
            <a:r>
              <a:rPr lang="en-US" altLang="en-US" sz="2800" u="sng" dirty="0" smtClean="0">
                <a:ea typeface="ＭＳ Ｐゴシック" panose="020B0600070205080204" pitchFamily="34" charset="-128"/>
              </a:rPr>
              <a:t>Hypothetical situation</a:t>
            </a:r>
            <a:r>
              <a:rPr lang="en-US" altLang="en-US" sz="2800" dirty="0" smtClean="0">
                <a:ea typeface="ＭＳ Ｐゴシック" panose="020B0600070205080204" pitchFamily="34" charset="-128"/>
              </a:rPr>
              <a:t> </a:t>
            </a:r>
          </a:p>
          <a:p>
            <a:pPr marL="873125" lvl="1" indent="-360363"/>
            <a:r>
              <a:rPr lang="en-US" altLang="en-US" sz="2400" dirty="0" smtClean="0">
                <a:ea typeface="ＭＳ Ｐゴシック" panose="020B0600070205080204" pitchFamily="34" charset="-128"/>
              </a:rPr>
              <a:t>serves as </a:t>
            </a:r>
            <a:r>
              <a:rPr lang="en-US" altLang="en-US" sz="2400" u="sng" dirty="0">
                <a:ea typeface="ＭＳ Ｐゴシック" panose="020B0600070205080204" pitchFamily="34" charset="-128"/>
              </a:rPr>
              <a:t>a</a:t>
            </a:r>
            <a:r>
              <a:rPr lang="en-US" altLang="en-US" sz="2400" u="sng" dirty="0" smtClean="0">
                <a:ea typeface="ＭＳ Ｐゴシック" panose="020B0600070205080204" pitchFamily="34" charset="-128"/>
              </a:rPr>
              <a:t> hypothesis</a:t>
            </a:r>
            <a:r>
              <a:rPr lang="en-US" altLang="en-US" sz="2400" dirty="0">
                <a:ea typeface="ＭＳ Ｐゴシック" panose="020B0600070205080204" pitchFamily="34" charset="-128"/>
              </a:rPr>
              <a:t> </a:t>
            </a:r>
            <a:r>
              <a:rPr lang="en-US" altLang="en-US" sz="2400" dirty="0" smtClean="0">
                <a:ea typeface="ＭＳ Ｐゴシック" panose="020B0600070205080204" pitchFamily="34" charset="-128"/>
              </a:rPr>
              <a:t>for a </a:t>
            </a:r>
            <a:r>
              <a:rPr lang="en-US" altLang="en-US" sz="2400" u="sng" dirty="0" smtClean="0">
                <a:ea typeface="ＭＳ Ｐゴシック" panose="020B0600070205080204" pitchFamily="34" charset="-128"/>
              </a:rPr>
              <a:t>non-evolving population </a:t>
            </a:r>
            <a:r>
              <a:rPr lang="en-US" altLang="en-US" dirty="0" smtClean="0">
                <a:ea typeface="ＭＳ Ｐゴシック" panose="020B0600070205080204" pitchFamily="34" charset="-128"/>
              </a:rPr>
              <a:t>if you </a:t>
            </a:r>
            <a:r>
              <a:rPr lang="en-US" altLang="en-US" u="sng" dirty="0" smtClean="0">
                <a:ea typeface="ＭＳ Ｐゴシック" panose="020B0600070205080204" pitchFamily="34" charset="-128"/>
              </a:rPr>
              <a:t>REMOVE</a:t>
            </a:r>
            <a:r>
              <a:rPr lang="en-US" altLang="en-US" dirty="0" smtClean="0">
                <a:ea typeface="ＭＳ Ｐゴシック" panose="020B0600070205080204" pitchFamily="34" charset="-128"/>
              </a:rPr>
              <a:t> all agents of evolutionary </a:t>
            </a:r>
            <a:r>
              <a:rPr lang="en-US" altLang="en-US" dirty="0" smtClean="0">
                <a:ea typeface="ＭＳ Ｐゴシック" panose="020B0600070205080204" pitchFamily="34" charset="-128"/>
              </a:rPr>
              <a:t>change</a:t>
            </a:r>
          </a:p>
          <a:p>
            <a:pPr>
              <a:lnSpc>
                <a:spcPct val="90000"/>
              </a:lnSpc>
              <a:tabLst>
                <a:tab pos="685800" algn="l"/>
              </a:tabLst>
            </a:pPr>
            <a:r>
              <a:rPr lang="en-US" altLang="en-US" sz="2800" dirty="0" smtClean="0">
                <a:solidFill>
                  <a:schemeClr val="bg1"/>
                </a:solidFill>
              </a:rPr>
              <a:t>Establishes genetic equilibrium </a:t>
            </a:r>
            <a:r>
              <a:rPr lang="en-US" altLang="en-US" sz="2800" dirty="0" smtClean="0"/>
              <a:t>(no </a:t>
            </a:r>
            <a:r>
              <a:rPr lang="en-US" altLang="en-US" sz="2800" dirty="0"/>
              <a:t>evolution), under </a:t>
            </a:r>
            <a:r>
              <a:rPr lang="en-US" altLang="en-US" sz="2800" u="sng" dirty="0"/>
              <a:t>these</a:t>
            </a:r>
            <a:r>
              <a:rPr lang="en-US" altLang="en-US" sz="2800" dirty="0"/>
              <a:t> conditions:</a:t>
            </a:r>
          </a:p>
          <a:p>
            <a:pPr>
              <a:lnSpc>
                <a:spcPct val="90000"/>
              </a:lnSpc>
              <a:buNone/>
              <a:tabLst>
                <a:tab pos="685800" algn="l"/>
              </a:tabLst>
            </a:pPr>
            <a:r>
              <a:rPr lang="en-US" altLang="en-US" dirty="0"/>
              <a:t>	</a:t>
            </a:r>
            <a:r>
              <a:rPr lang="en-US" altLang="en-US" i="1" dirty="0"/>
              <a:t>1)	A large breeding </a:t>
            </a:r>
            <a:r>
              <a:rPr lang="en-US" altLang="en-US" i="1" dirty="0" smtClean="0"/>
              <a:t>population</a:t>
            </a:r>
          </a:p>
          <a:p>
            <a:pPr>
              <a:lnSpc>
                <a:spcPct val="90000"/>
              </a:lnSpc>
              <a:buNone/>
              <a:tabLst>
                <a:tab pos="685800" algn="l"/>
              </a:tabLst>
            </a:pPr>
            <a:r>
              <a:rPr lang="en-US" altLang="en-US" i="1" dirty="0"/>
              <a:t>	</a:t>
            </a:r>
            <a:r>
              <a:rPr lang="en-US" altLang="en-US" i="1" dirty="0" smtClean="0"/>
              <a:t>2) Mutations do not stay in the gene pool</a:t>
            </a:r>
            <a:endParaRPr lang="en-US" altLang="en-US" i="1" dirty="0"/>
          </a:p>
          <a:p>
            <a:pPr>
              <a:lnSpc>
                <a:spcPct val="90000"/>
              </a:lnSpc>
              <a:buNone/>
              <a:tabLst>
                <a:tab pos="685800" algn="l"/>
              </a:tabLst>
            </a:pPr>
            <a:r>
              <a:rPr lang="en-US" altLang="en-US" i="1" dirty="0"/>
              <a:t>	2)	Random mating</a:t>
            </a:r>
          </a:p>
          <a:p>
            <a:pPr>
              <a:lnSpc>
                <a:spcPct val="90000"/>
              </a:lnSpc>
              <a:buNone/>
              <a:tabLst>
                <a:tab pos="685800" algn="l"/>
              </a:tabLst>
            </a:pPr>
            <a:r>
              <a:rPr lang="en-US" altLang="en-US" i="1" dirty="0"/>
              <a:t>	</a:t>
            </a:r>
            <a:r>
              <a:rPr lang="en-US" altLang="en-US" i="1" dirty="0" smtClean="0"/>
              <a:t>3)</a:t>
            </a:r>
            <a:r>
              <a:rPr lang="en-US" altLang="en-US" i="1" dirty="0"/>
              <a:t>	No immigration or emigration</a:t>
            </a:r>
          </a:p>
          <a:p>
            <a:pPr>
              <a:lnSpc>
                <a:spcPct val="90000"/>
              </a:lnSpc>
              <a:buNone/>
              <a:tabLst>
                <a:tab pos="685800" algn="l"/>
              </a:tabLst>
            </a:pPr>
            <a:r>
              <a:rPr lang="en-US" altLang="en-US" i="1" dirty="0"/>
              <a:t>	</a:t>
            </a:r>
            <a:r>
              <a:rPr lang="en-US" altLang="en-US" i="1" dirty="0" smtClean="0"/>
              <a:t>4)</a:t>
            </a:r>
            <a:r>
              <a:rPr lang="en-US" altLang="en-US" i="1" dirty="0"/>
              <a:t>	No natural </a:t>
            </a:r>
            <a:r>
              <a:rPr lang="en-US" altLang="en-US" i="1" dirty="0" smtClean="0"/>
              <a:t>selection- no one trait is more advantageous 	over the others </a:t>
            </a:r>
          </a:p>
          <a:p>
            <a:pPr>
              <a:lnSpc>
                <a:spcPct val="90000"/>
              </a:lnSpc>
              <a:buNone/>
              <a:tabLst>
                <a:tab pos="685800" algn="l"/>
              </a:tabLst>
            </a:pPr>
            <a:endParaRPr lang="en-US" altLang="en-US" sz="2000" i="1" dirty="0"/>
          </a:p>
          <a:p>
            <a:pPr marL="873125" lvl="1" indent="-360363"/>
            <a:endParaRPr lang="en-US" altLang="en-US" sz="2800" dirty="0" smtClean="0">
              <a:ea typeface="ＭＳ Ｐゴシック" panose="020B0600070205080204" pitchFamily="34" charset="-128"/>
            </a:endParaRPr>
          </a:p>
        </p:txBody>
      </p:sp>
    </p:spTree>
    <p:extLst>
      <p:ext uri="{BB962C8B-B14F-4D97-AF65-F5344CB8AC3E}">
        <p14:creationId xmlns:p14="http://schemas.microsoft.com/office/powerpoint/2010/main" val="2553655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anim calcmode="lin" valueType="num">
                                      <p:cBhvr additive="base">
                                        <p:cTn id="7" dur="500" fill="hold"/>
                                        <p:tgtEl>
                                          <p:spTgt spid="422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29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422915">
                                            <p:txEl>
                                              <p:pRg st="1" end="1"/>
                                            </p:txEl>
                                          </p:spTgt>
                                        </p:tgtEl>
                                        <p:attrNameLst>
                                          <p:attrName>style.visibility</p:attrName>
                                        </p:attrNameLst>
                                      </p:cBhvr>
                                      <p:to>
                                        <p:strVal val="visible"/>
                                      </p:to>
                                    </p:set>
                                    <p:anim calcmode="lin" valueType="num">
                                      <p:cBhvr additive="base">
                                        <p:cTn id="11" dur="500" fill="hold"/>
                                        <p:tgtEl>
                                          <p:spTgt spid="4229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229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22915">
                                            <p:txEl>
                                              <p:pRg st="2" end="2"/>
                                            </p:txEl>
                                          </p:spTgt>
                                        </p:tgtEl>
                                        <p:attrNameLst>
                                          <p:attrName>style.visibility</p:attrName>
                                        </p:attrNameLst>
                                      </p:cBhvr>
                                      <p:to>
                                        <p:strVal val="visible"/>
                                      </p:to>
                                    </p:set>
                                    <p:anim calcmode="lin" valueType="num">
                                      <p:cBhvr additive="base">
                                        <p:cTn id="17" dur="500" fill="hold"/>
                                        <p:tgtEl>
                                          <p:spTgt spid="42291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229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22915">
                                            <p:txEl>
                                              <p:pRg st="3" end="3"/>
                                            </p:txEl>
                                          </p:spTgt>
                                        </p:tgtEl>
                                        <p:attrNameLst>
                                          <p:attrName>style.visibility</p:attrName>
                                        </p:attrNameLst>
                                      </p:cBhvr>
                                      <p:to>
                                        <p:strVal val="visible"/>
                                      </p:to>
                                    </p:set>
                                    <p:anim calcmode="lin" valueType="num">
                                      <p:cBhvr additive="base">
                                        <p:cTn id="23" dur="500" fill="hold"/>
                                        <p:tgtEl>
                                          <p:spTgt spid="42291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229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22915">
                                            <p:txEl>
                                              <p:pRg st="4" end="4"/>
                                            </p:txEl>
                                          </p:spTgt>
                                        </p:tgtEl>
                                        <p:attrNameLst>
                                          <p:attrName>style.visibility</p:attrName>
                                        </p:attrNameLst>
                                      </p:cBhvr>
                                      <p:to>
                                        <p:strVal val="visible"/>
                                      </p:to>
                                    </p:set>
                                    <p:anim calcmode="lin" valueType="num">
                                      <p:cBhvr additive="base">
                                        <p:cTn id="29" dur="500" fill="hold"/>
                                        <p:tgtEl>
                                          <p:spTgt spid="422915">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229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22915">
                                            <p:txEl>
                                              <p:pRg st="5" end="5"/>
                                            </p:txEl>
                                          </p:spTgt>
                                        </p:tgtEl>
                                        <p:attrNameLst>
                                          <p:attrName>style.visibility</p:attrName>
                                        </p:attrNameLst>
                                      </p:cBhvr>
                                      <p:to>
                                        <p:strVal val="visible"/>
                                      </p:to>
                                    </p:set>
                                    <p:anim calcmode="lin" valueType="num">
                                      <p:cBhvr additive="base">
                                        <p:cTn id="35" dur="500" fill="hold"/>
                                        <p:tgtEl>
                                          <p:spTgt spid="422915">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229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22915">
                                            <p:txEl>
                                              <p:pRg st="6" end="6"/>
                                            </p:txEl>
                                          </p:spTgt>
                                        </p:tgtEl>
                                        <p:attrNameLst>
                                          <p:attrName>style.visibility</p:attrName>
                                        </p:attrNameLst>
                                      </p:cBhvr>
                                      <p:to>
                                        <p:strVal val="visible"/>
                                      </p:to>
                                    </p:set>
                                    <p:anim calcmode="lin" valueType="num">
                                      <p:cBhvr additive="base">
                                        <p:cTn id="41" dur="500" fill="hold"/>
                                        <p:tgtEl>
                                          <p:spTgt spid="422915">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229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22915">
                                            <p:txEl>
                                              <p:pRg st="7" end="7"/>
                                            </p:txEl>
                                          </p:spTgt>
                                        </p:tgtEl>
                                        <p:attrNameLst>
                                          <p:attrName>style.visibility</p:attrName>
                                        </p:attrNameLst>
                                      </p:cBhvr>
                                      <p:to>
                                        <p:strVal val="visible"/>
                                      </p:to>
                                    </p:set>
                                    <p:anim calcmode="lin" valueType="num">
                                      <p:cBhvr additive="base">
                                        <p:cTn id="47" dur="500" fill="hold"/>
                                        <p:tgtEl>
                                          <p:spTgt spid="422915">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2291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133600" y="685800"/>
            <a:ext cx="8458200" cy="762000"/>
          </a:xfrm>
        </p:spPr>
        <p:txBody>
          <a:bodyPr/>
          <a:lstStyle/>
          <a:p>
            <a:pPr eaLnBrk="1" hangingPunct="1"/>
            <a:r>
              <a:rPr lang="en-US" altLang="en-US" smtClean="0">
                <a:ea typeface="ＭＳ Ｐゴシック" panose="020B0600070205080204" pitchFamily="34" charset="-128"/>
              </a:rPr>
              <a:t>5 Agents of evolutionary change</a:t>
            </a:r>
          </a:p>
        </p:txBody>
      </p:sp>
      <p:grpSp>
        <p:nvGrpSpPr>
          <p:cNvPr id="2" name="Group 5"/>
          <p:cNvGrpSpPr>
            <a:grpSpLocks/>
          </p:cNvGrpSpPr>
          <p:nvPr/>
        </p:nvGrpSpPr>
        <p:grpSpPr bwMode="auto">
          <a:xfrm>
            <a:off x="2674939" y="1524000"/>
            <a:ext cx="2128837" cy="2438400"/>
            <a:chOff x="720" y="960"/>
            <a:chExt cx="1341" cy="1536"/>
          </a:xfrm>
        </p:grpSpPr>
        <p:grpSp>
          <p:nvGrpSpPr>
            <p:cNvPr id="31779" name="Group 6"/>
            <p:cNvGrpSpPr>
              <a:grpSpLocks/>
            </p:cNvGrpSpPr>
            <p:nvPr/>
          </p:nvGrpSpPr>
          <p:grpSpPr bwMode="auto">
            <a:xfrm>
              <a:off x="720" y="960"/>
              <a:ext cx="1341" cy="1536"/>
              <a:chOff x="720" y="1104"/>
              <a:chExt cx="1341" cy="1536"/>
            </a:xfrm>
          </p:grpSpPr>
          <p:pic>
            <p:nvPicPr>
              <p:cNvPr id="31781" name="Picture 7" descr="f21-05a_five_agents_of__c"/>
              <p:cNvPicPr>
                <a:picLocks noChangeAspect="1" noChangeArrowheads="1"/>
              </p:cNvPicPr>
              <p:nvPr/>
            </p:nvPicPr>
            <p:blipFill>
              <a:blip r:embed="rId6">
                <a:extLst>
                  <a:ext uri="{28A0092B-C50C-407E-A947-70E740481C1C}">
                    <a14:useLocalDpi xmlns:a14="http://schemas.microsoft.com/office/drawing/2010/main" val="0"/>
                  </a:ext>
                </a:extLst>
              </a:blip>
              <a:srcRect l="19125" t="2251" r="16875"/>
              <a:stretch>
                <a:fillRect/>
              </a:stretch>
            </p:blipFill>
            <p:spPr bwMode="auto">
              <a:xfrm>
                <a:off x="720" y="1104"/>
                <a:ext cx="1341"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82" name="Rectangle 8"/>
              <p:cNvSpPr>
                <a:spLocks noChangeArrowheads="1"/>
              </p:cNvSpPr>
              <p:nvPr/>
            </p:nvSpPr>
            <p:spPr bwMode="auto">
              <a:xfrm>
                <a:off x="768" y="1111"/>
                <a:ext cx="1221"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31780" name="Rectangle 9"/>
            <p:cNvSpPr>
              <a:spLocks noChangeArrowheads="1"/>
            </p:cNvSpPr>
            <p:nvPr/>
          </p:nvSpPr>
          <p:spPr bwMode="auto">
            <a:xfrm>
              <a:off x="1405" y="2330"/>
              <a:ext cx="555" cy="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4" name="Group 12"/>
          <p:cNvGrpSpPr>
            <a:grpSpLocks/>
          </p:cNvGrpSpPr>
          <p:nvPr/>
        </p:nvGrpSpPr>
        <p:grpSpPr bwMode="auto">
          <a:xfrm>
            <a:off x="5532439" y="1525625"/>
            <a:ext cx="1974850" cy="2433638"/>
            <a:chOff x="2410" y="960"/>
            <a:chExt cx="1244" cy="1533"/>
          </a:xfrm>
        </p:grpSpPr>
        <p:grpSp>
          <p:nvGrpSpPr>
            <p:cNvPr id="31775" name="Group 13"/>
            <p:cNvGrpSpPr>
              <a:grpSpLocks/>
            </p:cNvGrpSpPr>
            <p:nvPr/>
          </p:nvGrpSpPr>
          <p:grpSpPr bwMode="auto">
            <a:xfrm>
              <a:off x="2410" y="960"/>
              <a:ext cx="1244" cy="1533"/>
              <a:chOff x="2400" y="1104"/>
              <a:chExt cx="1244" cy="1533"/>
            </a:xfrm>
          </p:grpSpPr>
          <p:pic>
            <p:nvPicPr>
              <p:cNvPr id="31777" name="Picture 14" descr="f21-05b_five_agents_of__c"/>
              <p:cNvPicPr>
                <a:picLocks noChangeAspect="1" noChangeArrowheads="1"/>
              </p:cNvPicPr>
              <p:nvPr/>
            </p:nvPicPr>
            <p:blipFill>
              <a:blip r:embed="rId7">
                <a:extLst>
                  <a:ext uri="{28A0092B-C50C-407E-A947-70E740481C1C}">
                    <a14:useLocalDpi xmlns:a14="http://schemas.microsoft.com/office/drawing/2010/main" val="0"/>
                  </a:ext>
                </a:extLst>
              </a:blip>
              <a:srcRect l="20250" t="2251" r="20250"/>
              <a:stretch>
                <a:fillRect/>
              </a:stretch>
            </p:blipFill>
            <p:spPr bwMode="auto">
              <a:xfrm>
                <a:off x="2400" y="1104"/>
                <a:ext cx="1244" cy="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8" name="Rectangle 15"/>
              <p:cNvSpPr>
                <a:spLocks noChangeArrowheads="1"/>
              </p:cNvSpPr>
              <p:nvPr/>
            </p:nvSpPr>
            <p:spPr bwMode="auto">
              <a:xfrm>
                <a:off x="2406" y="1111"/>
                <a:ext cx="1221"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31776" name="Rectangle 16"/>
            <p:cNvSpPr>
              <a:spLocks noChangeArrowheads="1"/>
            </p:cNvSpPr>
            <p:nvPr/>
          </p:nvSpPr>
          <p:spPr bwMode="auto">
            <a:xfrm>
              <a:off x="2445" y="2305"/>
              <a:ext cx="825"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6" name="Group 19"/>
          <p:cNvGrpSpPr>
            <a:grpSpLocks/>
          </p:cNvGrpSpPr>
          <p:nvPr/>
        </p:nvGrpSpPr>
        <p:grpSpPr bwMode="auto">
          <a:xfrm>
            <a:off x="3962401" y="4346575"/>
            <a:ext cx="1979613" cy="2438400"/>
            <a:chOff x="1536" y="2738"/>
            <a:chExt cx="1247" cy="1536"/>
          </a:xfrm>
        </p:grpSpPr>
        <p:grpSp>
          <p:nvGrpSpPr>
            <p:cNvPr id="31771" name="Group 20"/>
            <p:cNvGrpSpPr>
              <a:grpSpLocks/>
            </p:cNvGrpSpPr>
            <p:nvPr/>
          </p:nvGrpSpPr>
          <p:grpSpPr bwMode="auto">
            <a:xfrm>
              <a:off x="1536" y="2738"/>
              <a:ext cx="1247" cy="1536"/>
              <a:chOff x="1536" y="2688"/>
              <a:chExt cx="1247" cy="1536"/>
            </a:xfrm>
          </p:grpSpPr>
          <p:pic>
            <p:nvPicPr>
              <p:cNvPr id="31773" name="Picture 21" descr="f21-05d_five_agents_of__c"/>
              <p:cNvPicPr>
                <a:picLocks noChangeAspect="1" noChangeArrowheads="1"/>
              </p:cNvPicPr>
              <p:nvPr/>
            </p:nvPicPr>
            <p:blipFill>
              <a:blip r:embed="rId8">
                <a:extLst>
                  <a:ext uri="{28A0092B-C50C-407E-A947-70E740481C1C}">
                    <a14:useLocalDpi xmlns:a14="http://schemas.microsoft.com/office/drawing/2010/main" val="0"/>
                  </a:ext>
                </a:extLst>
              </a:blip>
              <a:srcRect l="20250" t="2251" r="20250"/>
              <a:stretch>
                <a:fillRect/>
              </a:stretch>
            </p:blipFill>
            <p:spPr bwMode="auto">
              <a:xfrm>
                <a:off x="1536" y="2688"/>
                <a:ext cx="1247"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4" name="Rectangle 22"/>
              <p:cNvSpPr>
                <a:spLocks noChangeArrowheads="1"/>
              </p:cNvSpPr>
              <p:nvPr/>
            </p:nvSpPr>
            <p:spPr bwMode="auto">
              <a:xfrm>
                <a:off x="1536" y="2688"/>
                <a:ext cx="1244"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31772" name="Rectangle 23"/>
            <p:cNvSpPr>
              <a:spLocks noChangeArrowheads="1"/>
            </p:cNvSpPr>
            <p:nvPr/>
          </p:nvSpPr>
          <p:spPr bwMode="auto">
            <a:xfrm>
              <a:off x="1560" y="4075"/>
              <a:ext cx="750" cy="155"/>
            </a:xfrm>
            <a:prstGeom prst="rect">
              <a:avLst/>
            </a:prstGeom>
            <a:solidFill>
              <a:srgbClr val="DEE6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8" name="Group 26"/>
          <p:cNvGrpSpPr>
            <a:grpSpLocks/>
          </p:cNvGrpSpPr>
          <p:nvPr/>
        </p:nvGrpSpPr>
        <p:grpSpPr bwMode="auto">
          <a:xfrm>
            <a:off x="6705601" y="4346575"/>
            <a:ext cx="1979613" cy="2438400"/>
            <a:chOff x="3264" y="2688"/>
            <a:chExt cx="1247" cy="1536"/>
          </a:xfrm>
        </p:grpSpPr>
        <p:pic>
          <p:nvPicPr>
            <p:cNvPr id="31769" name="Picture 27" descr="f21-05e_five_agents_of__c"/>
            <p:cNvPicPr>
              <a:picLocks noChangeAspect="1" noChangeArrowheads="1"/>
            </p:cNvPicPr>
            <p:nvPr/>
          </p:nvPicPr>
          <p:blipFill>
            <a:blip r:embed="rId9">
              <a:extLst>
                <a:ext uri="{28A0092B-C50C-407E-A947-70E740481C1C}">
                  <a14:useLocalDpi xmlns:a14="http://schemas.microsoft.com/office/drawing/2010/main" val="0"/>
                </a:ext>
              </a:extLst>
            </a:blip>
            <a:srcRect l="20250" t="2251" r="20250"/>
            <a:stretch>
              <a:fillRect/>
            </a:stretch>
          </p:blipFill>
          <p:spPr bwMode="auto">
            <a:xfrm>
              <a:off x="3264" y="2688"/>
              <a:ext cx="1247"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0" name="Rectangle 28"/>
            <p:cNvSpPr>
              <a:spLocks noChangeArrowheads="1"/>
            </p:cNvSpPr>
            <p:nvPr/>
          </p:nvSpPr>
          <p:spPr bwMode="auto">
            <a:xfrm>
              <a:off x="3270" y="2694"/>
              <a:ext cx="1232"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31751" name="Rectangle 30"/>
          <p:cNvSpPr>
            <a:spLocks noChangeArrowheads="1"/>
          </p:cNvSpPr>
          <p:nvPr/>
        </p:nvSpPr>
        <p:spPr bwMode="auto">
          <a:xfrm>
            <a:off x="6754814" y="6469063"/>
            <a:ext cx="1309687"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9" name="Group 33"/>
          <p:cNvGrpSpPr>
            <a:grpSpLocks/>
          </p:cNvGrpSpPr>
          <p:nvPr/>
        </p:nvGrpSpPr>
        <p:grpSpPr bwMode="auto">
          <a:xfrm>
            <a:off x="7864476" y="1524000"/>
            <a:ext cx="1978025" cy="2438400"/>
            <a:chOff x="3994" y="960"/>
            <a:chExt cx="1246" cy="1536"/>
          </a:xfrm>
        </p:grpSpPr>
        <p:grpSp>
          <p:nvGrpSpPr>
            <p:cNvPr id="31763" name="Group 34"/>
            <p:cNvGrpSpPr>
              <a:grpSpLocks/>
            </p:cNvGrpSpPr>
            <p:nvPr/>
          </p:nvGrpSpPr>
          <p:grpSpPr bwMode="auto">
            <a:xfrm>
              <a:off x="3994" y="960"/>
              <a:ext cx="1246" cy="1536"/>
              <a:chOff x="3994" y="960"/>
              <a:chExt cx="1246" cy="1536"/>
            </a:xfrm>
          </p:grpSpPr>
          <p:grpSp>
            <p:nvGrpSpPr>
              <p:cNvPr id="31765" name="Group 35"/>
              <p:cNvGrpSpPr>
                <a:grpSpLocks/>
              </p:cNvGrpSpPr>
              <p:nvPr/>
            </p:nvGrpSpPr>
            <p:grpSpPr bwMode="auto">
              <a:xfrm>
                <a:off x="3994" y="960"/>
                <a:ext cx="1246" cy="1536"/>
                <a:chOff x="3984" y="1104"/>
                <a:chExt cx="1246" cy="1536"/>
              </a:xfrm>
            </p:grpSpPr>
            <p:pic>
              <p:nvPicPr>
                <p:cNvPr id="31767" name="Picture 36" descr="f21-05c_five_agents_of__c"/>
                <p:cNvPicPr>
                  <a:picLocks noChangeAspect="1" noChangeArrowheads="1"/>
                </p:cNvPicPr>
                <p:nvPr/>
              </p:nvPicPr>
              <p:blipFill>
                <a:blip r:embed="rId10">
                  <a:extLst>
                    <a:ext uri="{28A0092B-C50C-407E-A947-70E740481C1C}">
                      <a14:useLocalDpi xmlns:a14="http://schemas.microsoft.com/office/drawing/2010/main" val="0"/>
                    </a:ext>
                  </a:extLst>
                </a:blip>
                <a:srcRect l="20250" t="2251" r="20250"/>
                <a:stretch>
                  <a:fillRect/>
                </a:stretch>
              </p:blipFill>
              <p:spPr bwMode="auto">
                <a:xfrm>
                  <a:off x="3984" y="1104"/>
                  <a:ext cx="1246"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8" name="Rectangle 37"/>
                <p:cNvSpPr>
                  <a:spLocks noChangeArrowheads="1"/>
                </p:cNvSpPr>
                <p:nvPr/>
              </p:nvSpPr>
              <p:spPr bwMode="auto">
                <a:xfrm>
                  <a:off x="3990" y="1111"/>
                  <a:ext cx="1221"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31766" name="Rectangle 38"/>
              <p:cNvSpPr>
                <a:spLocks noChangeArrowheads="1"/>
              </p:cNvSpPr>
              <p:nvPr/>
            </p:nvSpPr>
            <p:spPr bwMode="auto">
              <a:xfrm>
                <a:off x="4025" y="2300"/>
                <a:ext cx="945"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pic>
          <p:nvPicPr>
            <p:cNvPr id="31764" name="Picture 39" descr="23-16x2-MalePeacock"/>
            <p:cNvPicPr>
              <a:picLocks noChangeAspect="1" noChangeArrowheads="1"/>
            </p:cNvPicPr>
            <p:nvPr/>
          </p:nvPicPr>
          <p:blipFill>
            <a:blip r:embed="rId11">
              <a:extLst>
                <a:ext uri="{28A0092B-C50C-407E-A947-70E740481C1C}">
                  <a14:useLocalDpi xmlns:a14="http://schemas.microsoft.com/office/drawing/2010/main" val="0"/>
                </a:ext>
              </a:extLst>
            </a:blip>
            <a:srcRect l="24300" r="23489" b="2702"/>
            <a:stretch>
              <a:fillRect/>
            </a:stretch>
          </p:blipFill>
          <p:spPr bwMode="auto">
            <a:xfrm>
              <a:off x="4025" y="991"/>
              <a:ext cx="1176"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0622" name="Rectangle 78"/>
          <p:cNvSpPr>
            <a:spLocks noChangeArrowheads="1"/>
          </p:cNvSpPr>
          <p:nvPr/>
        </p:nvSpPr>
        <p:spPr bwMode="auto">
          <a:xfrm>
            <a:off x="3189288" y="1220789"/>
            <a:ext cx="10842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700" b="1">
                <a:solidFill>
                  <a:srgbClr val="000000"/>
                </a:solidFill>
              </a:rPr>
              <a:t>Mutation</a:t>
            </a:r>
          </a:p>
        </p:txBody>
      </p:sp>
      <p:sp>
        <p:nvSpPr>
          <p:cNvPr id="620623" name="Rectangle 79"/>
          <p:cNvSpPr>
            <a:spLocks noChangeArrowheads="1"/>
          </p:cNvSpPr>
          <p:nvPr/>
        </p:nvSpPr>
        <p:spPr bwMode="auto">
          <a:xfrm>
            <a:off x="5699126" y="1219236"/>
            <a:ext cx="128913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700" b="1">
                <a:solidFill>
                  <a:srgbClr val="000000"/>
                </a:solidFill>
              </a:rPr>
              <a:t>Gene Flow</a:t>
            </a:r>
          </a:p>
        </p:txBody>
      </p:sp>
      <p:sp>
        <p:nvSpPr>
          <p:cNvPr id="620624" name="Rectangle 80"/>
          <p:cNvSpPr>
            <a:spLocks noChangeArrowheads="1"/>
          </p:cNvSpPr>
          <p:nvPr/>
        </p:nvSpPr>
        <p:spPr bwMode="auto">
          <a:xfrm>
            <a:off x="4211638" y="4021174"/>
            <a:ext cx="149432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700" b="1">
                <a:solidFill>
                  <a:srgbClr val="000000"/>
                </a:solidFill>
              </a:rPr>
              <a:t>Genetic Drift</a:t>
            </a:r>
          </a:p>
        </p:txBody>
      </p:sp>
      <p:sp>
        <p:nvSpPr>
          <p:cNvPr id="620625" name="Rectangle 81"/>
          <p:cNvSpPr>
            <a:spLocks noChangeArrowheads="1"/>
          </p:cNvSpPr>
          <p:nvPr/>
        </p:nvSpPr>
        <p:spPr bwMode="auto">
          <a:xfrm>
            <a:off x="7123113" y="4021174"/>
            <a:ext cx="115608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700" b="1">
                <a:solidFill>
                  <a:srgbClr val="000000"/>
                </a:solidFill>
              </a:rPr>
              <a:t>Selection</a:t>
            </a:r>
          </a:p>
        </p:txBody>
      </p:sp>
      <p:sp>
        <p:nvSpPr>
          <p:cNvPr id="620626" name="Rectangle 82"/>
          <p:cNvSpPr>
            <a:spLocks noChangeArrowheads="1"/>
          </p:cNvSpPr>
          <p:nvPr/>
        </p:nvSpPr>
        <p:spPr bwMode="auto">
          <a:xfrm>
            <a:off x="7729538" y="1220789"/>
            <a:ext cx="22352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700" b="1">
                <a:solidFill>
                  <a:srgbClr val="000000"/>
                </a:solidFill>
              </a:rPr>
              <a:t>Non-random mating</a:t>
            </a:r>
          </a:p>
        </p:txBody>
      </p:sp>
      <p:sp>
        <p:nvSpPr>
          <p:cNvPr id="34" name="Rectangle 79"/>
          <p:cNvSpPr>
            <a:spLocks noChangeArrowheads="1"/>
          </p:cNvSpPr>
          <p:nvPr/>
        </p:nvSpPr>
        <p:spPr bwMode="auto">
          <a:xfrm>
            <a:off x="5754689" y="3625851"/>
            <a:ext cx="1165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700" b="1" dirty="0">
                <a:solidFill>
                  <a:srgbClr val="CC0000"/>
                </a:solidFill>
              </a:rPr>
              <a:t>Migration</a:t>
            </a:r>
          </a:p>
        </p:txBody>
      </p:sp>
      <p:sp>
        <p:nvSpPr>
          <p:cNvPr id="35" name="Rectangle 82"/>
          <p:cNvSpPr>
            <a:spLocks noChangeArrowheads="1"/>
          </p:cNvSpPr>
          <p:nvPr/>
        </p:nvSpPr>
        <p:spPr bwMode="auto">
          <a:xfrm>
            <a:off x="7888288" y="3625851"/>
            <a:ext cx="1917700" cy="30797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700" b="1" dirty="0">
                <a:solidFill>
                  <a:schemeClr val="bg1"/>
                </a:solidFill>
              </a:rPr>
              <a:t>Sexual Selection</a:t>
            </a:r>
          </a:p>
        </p:txBody>
      </p:sp>
      <p:sp>
        <p:nvSpPr>
          <p:cNvPr id="36" name="Rectangle 80"/>
          <p:cNvSpPr>
            <a:spLocks noChangeArrowheads="1"/>
          </p:cNvSpPr>
          <p:nvPr/>
        </p:nvSpPr>
        <p:spPr bwMode="auto">
          <a:xfrm>
            <a:off x="4073526" y="6415089"/>
            <a:ext cx="1755775" cy="307975"/>
          </a:xfrm>
          <a:prstGeom prst="rect">
            <a:avLst/>
          </a:prstGeom>
          <a:solidFill>
            <a:srgbClr val="FFFFF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700" b="1" dirty="0">
                <a:solidFill>
                  <a:schemeClr val="bg1"/>
                </a:solidFill>
              </a:rPr>
              <a:t>Small population</a:t>
            </a:r>
          </a:p>
        </p:txBody>
      </p:sp>
      <p:sp>
        <p:nvSpPr>
          <p:cNvPr id="37" name="Rectangle 81"/>
          <p:cNvSpPr>
            <a:spLocks noChangeArrowheads="1"/>
          </p:cNvSpPr>
          <p:nvPr/>
        </p:nvSpPr>
        <p:spPr bwMode="auto">
          <a:xfrm>
            <a:off x="6700838" y="6378748"/>
            <a:ext cx="1784143" cy="307777"/>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700" b="1" dirty="0">
                <a:solidFill>
                  <a:srgbClr val="CC0000"/>
                </a:solidFill>
              </a:rPr>
              <a:t>Natural </a:t>
            </a:r>
            <a:r>
              <a:rPr lang="en-US" altLang="en-US" sz="1700" b="1" dirty="0" smtClean="0">
                <a:solidFill>
                  <a:srgbClr val="CC0000"/>
                </a:solidFill>
              </a:rPr>
              <a:t>Selection</a:t>
            </a:r>
            <a:endParaRPr lang="en-US" altLang="en-US" sz="1700" b="1" dirty="0">
              <a:solidFill>
                <a:srgbClr val="CC0000"/>
              </a:solidFill>
            </a:endParaRPr>
          </a:p>
        </p:txBody>
      </p:sp>
      <p:sp>
        <p:nvSpPr>
          <p:cNvPr id="38" name="Rectangle 78"/>
          <p:cNvSpPr>
            <a:spLocks noChangeArrowheads="1"/>
          </p:cNvSpPr>
          <p:nvPr/>
        </p:nvSpPr>
        <p:spPr bwMode="auto">
          <a:xfrm>
            <a:off x="2782888" y="3363913"/>
            <a:ext cx="1897062" cy="569912"/>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700" b="1" dirty="0">
                <a:solidFill>
                  <a:schemeClr val="bg1"/>
                </a:solidFill>
              </a:rPr>
              <a:t>Chemical</a:t>
            </a:r>
            <a:br>
              <a:rPr lang="en-US" altLang="en-US" sz="1700" b="1" dirty="0">
                <a:solidFill>
                  <a:schemeClr val="bg1"/>
                </a:solidFill>
              </a:rPr>
            </a:br>
            <a:r>
              <a:rPr lang="en-US" altLang="en-US" sz="1700" b="1" dirty="0">
                <a:solidFill>
                  <a:schemeClr val="bg1"/>
                </a:solidFill>
              </a:rPr>
              <a:t>Changes to DNA</a:t>
            </a:r>
          </a:p>
        </p:txBody>
      </p:sp>
    </p:spTree>
    <p:extLst>
      <p:ext uri="{BB962C8B-B14F-4D97-AF65-F5344CB8AC3E}">
        <p14:creationId xmlns:p14="http://schemas.microsoft.com/office/powerpoint/2010/main" val="2723033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Pencil Check"/>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3" name="Pencil Check"/>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3" name="Pencil Check"/>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20622">
                                            <p:txEl>
                                              <p:pRg st="0" end="0"/>
                                            </p:txEl>
                                          </p:spTgt>
                                        </p:tgtEl>
                                        <p:attrNameLst>
                                          <p:attrName>style.visibility</p:attrName>
                                        </p:attrNameLst>
                                      </p:cBhvr>
                                      <p:to>
                                        <p:strVal val="visible"/>
                                      </p:to>
                                    </p:set>
                                    <p:animEffect transition="in" filter="wipe(left)">
                                      <p:cBhvr>
                                        <p:cTn id="32" dur="500"/>
                                        <p:tgtEl>
                                          <p:spTgt spid="620622">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subTnLst>
                                    <p:audio>
                                      <p:cMediaNode>
                                        <p:cTn display="0" masterRel="sameClick">
                                          <p:stCondLst>
                                            <p:cond evt="begin" delay="0">
                                              <p:tn val="35"/>
                                            </p:cond>
                                          </p:stCondLst>
                                          <p:endCondLst>
                                            <p:cond evt="onStopAudio" delay="0">
                                              <p:tgtEl>
                                                <p:sldTgt/>
                                              </p:tgtEl>
                                            </p:cond>
                                          </p:endCondLst>
                                        </p:cTn>
                                        <p:tgtEl>
                                          <p:sndTgt r:embed="rId5" name="Chimes"/>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20623">
                                            <p:txEl>
                                              <p:pRg st="0" end="0"/>
                                            </p:txEl>
                                          </p:spTgt>
                                        </p:tgtEl>
                                        <p:attrNameLst>
                                          <p:attrName>style.visibility</p:attrName>
                                        </p:attrNameLst>
                                      </p:cBhvr>
                                      <p:to>
                                        <p:strVal val="visible"/>
                                      </p:to>
                                    </p:set>
                                    <p:animEffect transition="in" filter="wipe(left)">
                                      <p:cBhvr>
                                        <p:cTn id="42" dur="500"/>
                                        <p:tgtEl>
                                          <p:spTgt spid="620623">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4"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subTnLst>
                                    <p:audio>
                                      <p:cMediaNode>
                                        <p:cTn display="0" masterRel="sameClick">
                                          <p:stCondLst>
                                            <p:cond evt="begin" delay="0">
                                              <p:tn val="45"/>
                                            </p:cond>
                                          </p:stCondLst>
                                          <p:endCondLst>
                                            <p:cond evt="onStopAudio" delay="0">
                                              <p:tgtEl>
                                                <p:sldTgt/>
                                              </p:tgtEl>
                                            </p:cond>
                                          </p:endCondLst>
                                        </p:cTn>
                                        <p:tgtEl>
                                          <p:sndTgt r:embed="rId5" name="Chimes"/>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20626">
                                            <p:txEl>
                                              <p:pRg st="0" end="0"/>
                                            </p:txEl>
                                          </p:spTgt>
                                        </p:tgtEl>
                                        <p:attrNameLst>
                                          <p:attrName>style.visibility</p:attrName>
                                        </p:attrNameLst>
                                      </p:cBhvr>
                                      <p:to>
                                        <p:strVal val="visible"/>
                                      </p:to>
                                    </p:set>
                                    <p:animEffect transition="in" filter="wipe(left)">
                                      <p:cBhvr>
                                        <p:cTn id="52" dur="500"/>
                                        <p:tgtEl>
                                          <p:spTgt spid="620626">
                                            <p:txEl>
                                              <p:pRg st="0" end="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4" name="Whoosh"/>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5" name="Chimes"/>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20624">
                                            <p:txEl>
                                              <p:pRg st="0" end="0"/>
                                            </p:txEl>
                                          </p:spTgt>
                                        </p:tgtEl>
                                        <p:attrNameLst>
                                          <p:attrName>style.visibility</p:attrName>
                                        </p:attrNameLst>
                                      </p:cBhvr>
                                      <p:to>
                                        <p:strVal val="visible"/>
                                      </p:to>
                                    </p:set>
                                    <p:animEffect transition="in" filter="wipe(left)">
                                      <p:cBhvr>
                                        <p:cTn id="62" dur="500"/>
                                        <p:tgtEl>
                                          <p:spTgt spid="620624">
                                            <p:txEl>
                                              <p:pRg st="0" end="0"/>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4" name="Whoosh"/>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subTnLst>
                                    <p:audio>
                                      <p:cMediaNode>
                                        <p:cTn display="0" masterRel="sameClick">
                                          <p:stCondLst>
                                            <p:cond evt="begin" delay="0">
                                              <p:tn val="65"/>
                                            </p:cond>
                                          </p:stCondLst>
                                          <p:endCondLst>
                                            <p:cond evt="onStopAudio" delay="0">
                                              <p:tgtEl>
                                                <p:sldTgt/>
                                              </p:tgtEl>
                                            </p:cond>
                                          </p:endCondLst>
                                        </p:cTn>
                                        <p:tgtEl>
                                          <p:sndTgt r:embed="rId5" name="Chimes"/>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20625">
                                            <p:txEl>
                                              <p:pRg st="0" end="0"/>
                                            </p:txEl>
                                          </p:spTgt>
                                        </p:tgtEl>
                                        <p:attrNameLst>
                                          <p:attrName>style.visibility</p:attrName>
                                        </p:attrNameLst>
                                      </p:cBhvr>
                                      <p:to>
                                        <p:strVal val="visible"/>
                                      </p:to>
                                    </p:set>
                                    <p:animEffect transition="in" filter="wipe(left)">
                                      <p:cBhvr>
                                        <p:cTn id="72" dur="500"/>
                                        <p:tgtEl>
                                          <p:spTgt spid="620625">
                                            <p:txEl>
                                              <p:pRg st="0" end="0"/>
                                            </p:txEl>
                                          </p:spTgt>
                                        </p:tgtEl>
                                      </p:cBhvr>
                                    </p:animEffect>
                                  </p:childTnLst>
                                  <p:subTnLst>
                                    <p:audio>
                                      <p:cMediaNode>
                                        <p:cTn display="0" masterRel="sameClick">
                                          <p:stCondLst>
                                            <p:cond evt="begin" delay="0">
                                              <p:tn val="70"/>
                                            </p:cond>
                                          </p:stCondLst>
                                          <p:endCondLst>
                                            <p:cond evt="onStopAudio" delay="0">
                                              <p:tgtEl>
                                                <p:sldTgt/>
                                              </p:tgtEl>
                                            </p:cond>
                                          </p:endCondLst>
                                        </p:cTn>
                                        <p:tgtEl>
                                          <p:sndTgt r:embed="rId4" name="Whoosh"/>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left)">
                                      <p:cBhvr>
                                        <p:cTn id="77" dur="500"/>
                                        <p:tgtEl>
                                          <p:spTgt spid="37"/>
                                        </p:tgtEl>
                                      </p:cBhvr>
                                    </p:animEffect>
                                  </p:childTnLst>
                                  <p:subTnLst>
                                    <p:audio>
                                      <p:cMediaNode>
                                        <p:cTn display="0" masterRel="sameClick">
                                          <p:stCondLst>
                                            <p:cond evt="begin" delay="0">
                                              <p:tn val="75"/>
                                            </p:cond>
                                          </p:stCondLst>
                                          <p:endCondLst>
                                            <p:cond evt="onStopAudio" delay="0">
                                              <p:tgtEl>
                                                <p:sldTgt/>
                                              </p:tgtEl>
                                            </p:cond>
                                          </p:endCondLst>
                                        </p:cTn>
                                        <p:tgtEl>
                                          <p:sndTgt r:embed="rId5"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622" grpId="0" build="p" autoUpdateAnimBg="0"/>
      <p:bldP spid="620623" grpId="0" build="p" autoUpdateAnimBg="0"/>
      <p:bldP spid="620624" grpId="0" build="p" autoUpdateAnimBg="0"/>
      <p:bldP spid="620625" grpId="0" build="p" autoUpdateAnimBg="0"/>
      <p:bldP spid="620626" grpId="0" build="p" autoUpdateAnimBg="0"/>
      <p:bldP spid="34" grpId="0" autoUpdateAnimBg="0"/>
      <p:bldP spid="35" grpId="0" animBg="1" autoUpdateAnimBg="0"/>
      <p:bldP spid="36" grpId="0" animBg="1" autoUpdateAnimBg="0"/>
      <p:bldP spid="37" grpId="0" animBg="1" autoUpdateAnimBg="0"/>
      <p:bldP spid="38"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67093" y="28030"/>
            <a:ext cx="9905998" cy="849632"/>
          </a:xfrm>
        </p:spPr>
        <p:txBody>
          <a:bodyPr/>
          <a:lstStyle/>
          <a:p>
            <a:r>
              <a:rPr lang="en-US" altLang="en-US" dirty="0"/>
              <a:t>#1 Large Breeding Population</a:t>
            </a:r>
          </a:p>
        </p:txBody>
      </p:sp>
      <p:sp>
        <p:nvSpPr>
          <p:cNvPr id="132099" name="Rectangle 3"/>
          <p:cNvSpPr>
            <a:spLocks noChangeArrowheads="1"/>
          </p:cNvSpPr>
          <p:nvPr/>
        </p:nvSpPr>
        <p:spPr bwMode="auto">
          <a:xfrm>
            <a:off x="535078" y="772885"/>
            <a:ext cx="8610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8925" indent="-288925">
              <a:spcBef>
                <a:spcPct val="20000"/>
              </a:spcBef>
              <a:buClr>
                <a:srgbClr val="FF3300"/>
              </a:buClr>
              <a:buChar char="•"/>
              <a:tabLst>
                <a:tab pos="685800" algn="l"/>
              </a:tabLst>
              <a:defRPr sz="4000" b="1">
                <a:solidFill>
                  <a:schemeClr val="tx1"/>
                </a:solidFill>
                <a:effectLst>
                  <a:outerShdw blurRad="38100" dist="38100" dir="2700000" algn="tl">
                    <a:srgbClr val="FFFFFF"/>
                  </a:outerShdw>
                </a:effectLst>
                <a:latin typeface="Arial" panose="020B0604020202020204" pitchFamily="34" charset="0"/>
              </a:defRPr>
            </a:lvl1pPr>
            <a:lvl2pPr marL="914400" indent="-404813">
              <a:spcBef>
                <a:spcPct val="20000"/>
              </a:spcBef>
              <a:buClr>
                <a:srgbClr val="FF3300"/>
              </a:buClr>
              <a:buChar char="–"/>
              <a:tabLst>
                <a:tab pos="685800" algn="l"/>
              </a:tabLst>
              <a:defRPr sz="3600" b="1">
                <a:solidFill>
                  <a:schemeClr val="tx1"/>
                </a:solidFill>
                <a:effectLst>
                  <a:outerShdw blurRad="38100" dist="38100" dir="2700000" algn="tl">
                    <a:srgbClr val="FFFFFF"/>
                  </a:outerShdw>
                </a:effectLst>
                <a:latin typeface="Arial" panose="020B0604020202020204" pitchFamily="34" charset="0"/>
              </a:defRPr>
            </a:lvl2pPr>
            <a:lvl3pPr marL="1943100" indent="-685800">
              <a:spcBef>
                <a:spcPct val="20000"/>
              </a:spcBef>
              <a:buClr>
                <a:srgbClr val="FF3300"/>
              </a:buClr>
              <a:buChar char="•"/>
              <a:tabLst>
                <a:tab pos="685800" algn="l"/>
              </a:tabLst>
              <a:defRPr sz="3600" b="1">
                <a:solidFill>
                  <a:schemeClr val="tx1"/>
                </a:solidFill>
                <a:effectLst>
                  <a:outerShdw blurRad="38100" dist="38100" dir="2700000" algn="tl">
                    <a:srgbClr val="FFFFFF"/>
                  </a:outerShdw>
                </a:effectLst>
                <a:latin typeface="Arial" panose="020B0604020202020204" pitchFamily="34" charset="0"/>
              </a:defRPr>
            </a:lvl3pPr>
            <a:lvl4pPr marL="2438400" indent="-381000">
              <a:spcBef>
                <a:spcPct val="20000"/>
              </a:spcBef>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4pPr>
            <a:lvl5pPr marL="2933700" indent="-381000">
              <a:spcBef>
                <a:spcPct val="20000"/>
              </a:spcBef>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5pPr>
            <a:lvl6pPr marL="3390900" indent="-381000" eaLnBrk="0" fontAlgn="base" hangingPunct="0">
              <a:spcBef>
                <a:spcPct val="20000"/>
              </a:spcBef>
              <a:spcAft>
                <a:spcPct val="0"/>
              </a:spcAft>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6pPr>
            <a:lvl7pPr marL="3848100" indent="-381000" eaLnBrk="0" fontAlgn="base" hangingPunct="0">
              <a:spcBef>
                <a:spcPct val="20000"/>
              </a:spcBef>
              <a:spcAft>
                <a:spcPct val="0"/>
              </a:spcAft>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7pPr>
            <a:lvl8pPr marL="4305300" indent="-381000" eaLnBrk="0" fontAlgn="base" hangingPunct="0">
              <a:spcBef>
                <a:spcPct val="20000"/>
              </a:spcBef>
              <a:spcAft>
                <a:spcPct val="0"/>
              </a:spcAft>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8pPr>
            <a:lvl9pPr marL="4762500" indent="-381000" eaLnBrk="0" fontAlgn="base" hangingPunct="0">
              <a:spcBef>
                <a:spcPct val="20000"/>
              </a:spcBef>
              <a:spcAft>
                <a:spcPct val="0"/>
              </a:spcAft>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9pPr>
          </a:lstStyle>
          <a:p>
            <a:pPr>
              <a:lnSpc>
                <a:spcPct val="90000"/>
              </a:lnSpc>
            </a:pPr>
            <a:r>
              <a:rPr lang="en-US" altLang="en-US" sz="3200" dirty="0">
                <a:effectLst/>
              </a:rPr>
              <a:t>Helps to ensure that chance alone does not disrupt genetic equilibrium.</a:t>
            </a:r>
            <a:endParaRPr lang="en-US" altLang="en-US" sz="3200" b="0" dirty="0">
              <a:effectLst/>
            </a:endParaRPr>
          </a:p>
          <a:p>
            <a:pPr lvl="1">
              <a:lnSpc>
                <a:spcPct val="90000"/>
              </a:lnSpc>
            </a:pPr>
            <a:r>
              <a:rPr lang="en-US" altLang="en-US" sz="2800" b="0" dirty="0">
                <a:solidFill>
                  <a:srgbClr val="002060"/>
                </a:solidFill>
                <a:effectLst/>
              </a:rPr>
              <a:t>In a small population, only a few copies of a certain allele may exist. If for some chance reason the organisms with that allele do not reproduce successfully, the </a:t>
            </a:r>
            <a:r>
              <a:rPr lang="en-US" altLang="en-US" sz="2800" b="0" dirty="0" smtClean="0">
                <a:solidFill>
                  <a:srgbClr val="002060"/>
                </a:solidFill>
                <a:effectLst/>
              </a:rPr>
              <a:t>allele </a:t>
            </a:r>
            <a:r>
              <a:rPr lang="en-US" altLang="en-US" sz="2800" b="0" dirty="0">
                <a:solidFill>
                  <a:srgbClr val="002060"/>
                </a:solidFill>
                <a:effectLst/>
              </a:rPr>
              <a:t>frequency will </a:t>
            </a:r>
            <a:r>
              <a:rPr lang="en-US" altLang="en-US" sz="2800" i="1" dirty="0">
                <a:solidFill>
                  <a:srgbClr val="002060"/>
                </a:solidFill>
                <a:effectLst/>
              </a:rPr>
              <a:t>change</a:t>
            </a:r>
            <a:r>
              <a:rPr lang="en-US" altLang="en-US" sz="2800" b="0" dirty="0">
                <a:solidFill>
                  <a:srgbClr val="002060"/>
                </a:solidFill>
                <a:effectLst/>
              </a:rPr>
              <a:t>.</a:t>
            </a:r>
          </a:p>
          <a:p>
            <a:pPr lvl="1">
              <a:lnSpc>
                <a:spcPct val="90000"/>
              </a:lnSpc>
            </a:pPr>
            <a:r>
              <a:rPr lang="en-US" altLang="en-US" sz="2800" b="0" dirty="0">
                <a:solidFill>
                  <a:srgbClr val="002060"/>
                </a:solidFill>
                <a:effectLst/>
              </a:rPr>
              <a:t>This random, </a:t>
            </a:r>
            <a:r>
              <a:rPr lang="en-US" altLang="en-US" sz="2800" b="0" dirty="0" smtClean="0">
                <a:solidFill>
                  <a:srgbClr val="002060"/>
                </a:solidFill>
                <a:effectLst/>
              </a:rPr>
              <a:t>nonselective change</a:t>
            </a:r>
          </a:p>
          <a:p>
            <a:pPr marL="509587" lvl="1" indent="0">
              <a:lnSpc>
                <a:spcPct val="90000"/>
              </a:lnSpc>
              <a:buNone/>
            </a:pPr>
            <a:r>
              <a:rPr lang="en-US" altLang="en-US" sz="2800" b="0" dirty="0" smtClean="0">
                <a:solidFill>
                  <a:srgbClr val="002060"/>
                </a:solidFill>
                <a:effectLst/>
              </a:rPr>
              <a:t> </a:t>
            </a:r>
            <a:r>
              <a:rPr lang="en-US" altLang="en-US" sz="2800" b="0" dirty="0">
                <a:solidFill>
                  <a:srgbClr val="002060"/>
                </a:solidFill>
                <a:effectLst/>
              </a:rPr>
              <a:t>is what </a:t>
            </a:r>
            <a:r>
              <a:rPr lang="en-US" altLang="en-US" sz="2800" b="0" dirty="0" smtClean="0">
                <a:solidFill>
                  <a:srgbClr val="002060"/>
                </a:solidFill>
                <a:effectLst/>
              </a:rPr>
              <a:t>happens  </a:t>
            </a:r>
            <a:r>
              <a:rPr lang="en-US" altLang="en-US" sz="2800" b="0" dirty="0">
                <a:solidFill>
                  <a:srgbClr val="002060"/>
                </a:solidFill>
                <a:effectLst/>
              </a:rPr>
              <a:t>in genetic drift or a 			     bottleneck event.</a:t>
            </a:r>
          </a:p>
        </p:txBody>
      </p:sp>
      <p:pic>
        <p:nvPicPr>
          <p:cNvPr id="132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3297" y="3663781"/>
            <a:ext cx="4328703" cy="332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002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010783" y="169817"/>
            <a:ext cx="9905998" cy="741190"/>
          </a:xfrm>
        </p:spPr>
        <p:txBody>
          <a:bodyPr/>
          <a:lstStyle/>
          <a:p>
            <a:r>
              <a:rPr lang="en-US" altLang="en-US" dirty="0"/>
              <a:t>#2 Random Mating</a:t>
            </a:r>
          </a:p>
        </p:txBody>
      </p:sp>
      <p:sp>
        <p:nvSpPr>
          <p:cNvPr id="130051" name="Rectangle 3"/>
          <p:cNvSpPr>
            <a:spLocks noChangeArrowheads="1"/>
          </p:cNvSpPr>
          <p:nvPr/>
        </p:nvSpPr>
        <p:spPr bwMode="auto">
          <a:xfrm>
            <a:off x="731519" y="911007"/>
            <a:ext cx="8610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6075" indent="-346075">
              <a:spcBef>
                <a:spcPct val="20000"/>
              </a:spcBef>
              <a:buClr>
                <a:srgbClr val="FF3300"/>
              </a:buClr>
              <a:buChar char="•"/>
              <a:tabLst>
                <a:tab pos="685800" algn="l"/>
              </a:tabLst>
              <a:defRPr sz="4000" b="1">
                <a:solidFill>
                  <a:schemeClr val="tx1"/>
                </a:solidFill>
                <a:effectLst>
                  <a:outerShdw blurRad="38100" dist="38100" dir="2700000" algn="tl">
                    <a:srgbClr val="FFFFFF"/>
                  </a:outerShdw>
                </a:effectLst>
                <a:latin typeface="Arial" panose="020B0604020202020204" pitchFamily="34" charset="0"/>
              </a:defRPr>
            </a:lvl1pPr>
            <a:lvl2pPr marL="798513" indent="-338138">
              <a:spcBef>
                <a:spcPct val="20000"/>
              </a:spcBef>
              <a:buClr>
                <a:srgbClr val="FF3300"/>
              </a:buClr>
              <a:buChar char="–"/>
              <a:tabLst>
                <a:tab pos="685800" algn="l"/>
              </a:tabLst>
              <a:defRPr sz="3600" b="1">
                <a:solidFill>
                  <a:schemeClr val="tx1"/>
                </a:solidFill>
                <a:effectLst>
                  <a:outerShdw blurRad="38100" dist="38100" dir="2700000" algn="tl">
                    <a:srgbClr val="FFFFFF"/>
                  </a:outerShdw>
                </a:effectLst>
                <a:latin typeface="Arial" panose="020B0604020202020204" pitchFamily="34" charset="0"/>
              </a:defRPr>
            </a:lvl2pPr>
            <a:lvl3pPr marL="2341563" indent="-685800">
              <a:spcBef>
                <a:spcPct val="20000"/>
              </a:spcBef>
              <a:buClr>
                <a:srgbClr val="FF3300"/>
              </a:buClr>
              <a:buChar char="•"/>
              <a:tabLst>
                <a:tab pos="685800" algn="l"/>
              </a:tabLst>
              <a:defRPr sz="3600" b="1">
                <a:solidFill>
                  <a:schemeClr val="tx1"/>
                </a:solidFill>
                <a:effectLst>
                  <a:outerShdw blurRad="38100" dist="38100" dir="2700000" algn="tl">
                    <a:srgbClr val="FFFFFF"/>
                  </a:outerShdw>
                </a:effectLst>
                <a:latin typeface="Arial" panose="020B0604020202020204" pitchFamily="34" charset="0"/>
              </a:defRPr>
            </a:lvl3pPr>
            <a:lvl4pPr marL="2836863" indent="-381000">
              <a:spcBef>
                <a:spcPct val="20000"/>
              </a:spcBef>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4pPr>
            <a:lvl5pPr marL="3332163" indent="-381000">
              <a:spcBef>
                <a:spcPct val="20000"/>
              </a:spcBef>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5pPr>
            <a:lvl6pPr marL="3789363" indent="-381000" eaLnBrk="0" fontAlgn="base" hangingPunct="0">
              <a:spcBef>
                <a:spcPct val="20000"/>
              </a:spcBef>
              <a:spcAft>
                <a:spcPct val="0"/>
              </a:spcAft>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6pPr>
            <a:lvl7pPr marL="4246563" indent="-381000" eaLnBrk="0" fontAlgn="base" hangingPunct="0">
              <a:spcBef>
                <a:spcPct val="20000"/>
              </a:spcBef>
              <a:spcAft>
                <a:spcPct val="0"/>
              </a:spcAft>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7pPr>
            <a:lvl8pPr marL="4703763" indent="-381000" eaLnBrk="0" fontAlgn="base" hangingPunct="0">
              <a:spcBef>
                <a:spcPct val="20000"/>
              </a:spcBef>
              <a:spcAft>
                <a:spcPct val="0"/>
              </a:spcAft>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8pPr>
            <a:lvl9pPr marL="5160963" indent="-381000" eaLnBrk="0" fontAlgn="base" hangingPunct="0">
              <a:spcBef>
                <a:spcPct val="20000"/>
              </a:spcBef>
              <a:spcAft>
                <a:spcPct val="0"/>
              </a:spcAft>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9pPr>
          </a:lstStyle>
          <a:p>
            <a:pPr>
              <a:lnSpc>
                <a:spcPct val="90000"/>
              </a:lnSpc>
            </a:pPr>
            <a:r>
              <a:rPr lang="en-US" altLang="en-US" sz="3200" dirty="0">
                <a:effectLst/>
              </a:rPr>
              <a:t>In a population at </a:t>
            </a:r>
            <a:r>
              <a:rPr lang="en-US" altLang="en-US" sz="3200" dirty="0" err="1">
                <a:effectLst/>
              </a:rPr>
              <a:t>equlibrium</a:t>
            </a:r>
            <a:r>
              <a:rPr lang="en-US" altLang="en-US" sz="3200" dirty="0">
                <a:effectLst/>
              </a:rPr>
              <a:t>, mating must be random.</a:t>
            </a:r>
          </a:p>
          <a:p>
            <a:pPr lvl="1">
              <a:lnSpc>
                <a:spcPct val="90000"/>
              </a:lnSpc>
            </a:pPr>
            <a:r>
              <a:rPr lang="en-US" altLang="en-US" sz="2400" b="0" dirty="0">
                <a:solidFill>
                  <a:srgbClr val="002060"/>
                </a:solidFill>
                <a:effectLst/>
              </a:rPr>
              <a:t>In </a:t>
            </a:r>
            <a:r>
              <a:rPr lang="en-US" altLang="en-US" sz="2400" dirty="0">
                <a:solidFill>
                  <a:srgbClr val="002060"/>
                </a:solidFill>
                <a:effectLst/>
              </a:rPr>
              <a:t>assortative mating</a:t>
            </a:r>
            <a:r>
              <a:rPr lang="en-US" altLang="en-US" sz="2400" b="0" dirty="0">
                <a:solidFill>
                  <a:srgbClr val="002060"/>
                </a:solidFill>
                <a:effectLst/>
              </a:rPr>
              <a:t>, individuals tend to choose mates </a:t>
            </a:r>
            <a:r>
              <a:rPr lang="en-US" altLang="en-US" sz="2400" b="0" i="1" dirty="0">
                <a:solidFill>
                  <a:srgbClr val="002060"/>
                </a:solidFill>
                <a:effectLst/>
              </a:rPr>
              <a:t>similar to themselves</a:t>
            </a:r>
            <a:r>
              <a:rPr lang="en-US" altLang="en-US" sz="2400" b="0" dirty="0">
                <a:solidFill>
                  <a:srgbClr val="002060"/>
                </a:solidFill>
                <a:effectLst/>
              </a:rPr>
              <a:t>; for example, large blister beetles tend to choose mates of large size and small blister beetles tend to choose small mates. Though this does not alter allelic frequencies, it results in fewer heterozygous individuals </a:t>
            </a:r>
            <a:r>
              <a:rPr lang="en-US" altLang="en-US" sz="2400" b="0" dirty="0" smtClean="0">
                <a:solidFill>
                  <a:srgbClr val="002060"/>
                </a:solidFill>
                <a:effectLst/>
              </a:rPr>
              <a:t> </a:t>
            </a:r>
            <a:r>
              <a:rPr lang="en-US" altLang="en-US" sz="2400" b="0" dirty="0">
                <a:solidFill>
                  <a:srgbClr val="002060"/>
                </a:solidFill>
                <a:effectLst/>
              </a:rPr>
              <a:t>than you would expect in a 		    population where mating is </a:t>
            </a:r>
            <a:r>
              <a:rPr lang="en-US" altLang="en-US" sz="2400" b="0" dirty="0" smtClean="0">
                <a:solidFill>
                  <a:srgbClr val="002060"/>
                </a:solidFill>
                <a:effectLst/>
              </a:rPr>
              <a:t> </a:t>
            </a:r>
            <a:r>
              <a:rPr lang="en-US" altLang="en-US" sz="2400" b="0" dirty="0">
                <a:solidFill>
                  <a:srgbClr val="002060"/>
                </a:solidFill>
                <a:effectLst/>
              </a:rPr>
              <a:t>random.</a:t>
            </a:r>
          </a:p>
        </p:txBody>
      </p:sp>
      <p:pic>
        <p:nvPicPr>
          <p:cNvPr id="130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431" y="3986893"/>
            <a:ext cx="338137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878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524000" y="0"/>
            <a:ext cx="9144000" cy="1447800"/>
          </a:xfrm>
        </p:spPr>
        <p:txBody>
          <a:bodyPr/>
          <a:lstStyle/>
          <a:p>
            <a:r>
              <a:rPr lang="en-US" altLang="en-US" sz="4400"/>
              <a:t>#3   No Change in Allelic Frequency Due to Mutation </a:t>
            </a:r>
          </a:p>
        </p:txBody>
      </p:sp>
      <p:sp>
        <p:nvSpPr>
          <p:cNvPr id="134147" name="Rectangle 3"/>
          <p:cNvSpPr>
            <a:spLocks noChangeArrowheads="1"/>
          </p:cNvSpPr>
          <p:nvPr/>
        </p:nvSpPr>
        <p:spPr bwMode="auto">
          <a:xfrm>
            <a:off x="522514" y="1260566"/>
            <a:ext cx="8610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6075" indent="-346075">
              <a:spcBef>
                <a:spcPct val="20000"/>
              </a:spcBef>
              <a:buClr>
                <a:srgbClr val="FF3300"/>
              </a:buClr>
              <a:buChar char="•"/>
              <a:tabLst>
                <a:tab pos="685800" algn="l"/>
              </a:tabLst>
              <a:defRPr sz="4000" b="1">
                <a:solidFill>
                  <a:schemeClr val="tx1"/>
                </a:solidFill>
                <a:effectLst>
                  <a:outerShdw blurRad="38100" dist="38100" dir="2700000" algn="tl">
                    <a:srgbClr val="FFFFFF"/>
                  </a:outerShdw>
                </a:effectLst>
                <a:latin typeface="Arial" panose="020B0604020202020204" pitchFamily="34" charset="0"/>
              </a:defRPr>
            </a:lvl1pPr>
            <a:lvl2pPr marL="798513" indent="-338138">
              <a:spcBef>
                <a:spcPct val="20000"/>
              </a:spcBef>
              <a:buClr>
                <a:srgbClr val="FF3300"/>
              </a:buClr>
              <a:buChar char="–"/>
              <a:tabLst>
                <a:tab pos="685800" algn="l"/>
              </a:tabLst>
              <a:defRPr sz="3600" b="1">
                <a:solidFill>
                  <a:schemeClr val="tx1"/>
                </a:solidFill>
                <a:effectLst>
                  <a:outerShdw blurRad="38100" dist="38100" dir="2700000" algn="tl">
                    <a:srgbClr val="FFFFFF"/>
                  </a:outerShdw>
                </a:effectLst>
                <a:latin typeface="Arial" panose="020B0604020202020204" pitchFamily="34" charset="0"/>
              </a:defRPr>
            </a:lvl2pPr>
            <a:lvl3pPr marL="2341563" indent="-685800">
              <a:spcBef>
                <a:spcPct val="20000"/>
              </a:spcBef>
              <a:buClr>
                <a:srgbClr val="FF3300"/>
              </a:buClr>
              <a:buChar char="•"/>
              <a:tabLst>
                <a:tab pos="685800" algn="l"/>
              </a:tabLst>
              <a:defRPr sz="3600" b="1">
                <a:solidFill>
                  <a:schemeClr val="tx1"/>
                </a:solidFill>
                <a:effectLst>
                  <a:outerShdw blurRad="38100" dist="38100" dir="2700000" algn="tl">
                    <a:srgbClr val="FFFFFF"/>
                  </a:outerShdw>
                </a:effectLst>
                <a:latin typeface="Arial" panose="020B0604020202020204" pitchFamily="34" charset="0"/>
              </a:defRPr>
            </a:lvl3pPr>
            <a:lvl4pPr marL="2836863" indent="-381000">
              <a:spcBef>
                <a:spcPct val="20000"/>
              </a:spcBef>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4pPr>
            <a:lvl5pPr marL="3332163" indent="-381000">
              <a:spcBef>
                <a:spcPct val="20000"/>
              </a:spcBef>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5pPr>
            <a:lvl6pPr marL="3789363" indent="-381000" eaLnBrk="0" fontAlgn="base" hangingPunct="0">
              <a:spcBef>
                <a:spcPct val="20000"/>
              </a:spcBef>
              <a:spcAft>
                <a:spcPct val="0"/>
              </a:spcAft>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6pPr>
            <a:lvl7pPr marL="4246563" indent="-381000" eaLnBrk="0" fontAlgn="base" hangingPunct="0">
              <a:spcBef>
                <a:spcPct val="20000"/>
              </a:spcBef>
              <a:spcAft>
                <a:spcPct val="0"/>
              </a:spcAft>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7pPr>
            <a:lvl8pPr marL="4703763" indent="-381000" eaLnBrk="0" fontAlgn="base" hangingPunct="0">
              <a:spcBef>
                <a:spcPct val="20000"/>
              </a:spcBef>
              <a:spcAft>
                <a:spcPct val="0"/>
              </a:spcAft>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8pPr>
            <a:lvl9pPr marL="5160963" indent="-381000" eaLnBrk="0" fontAlgn="base" hangingPunct="0">
              <a:spcBef>
                <a:spcPct val="20000"/>
              </a:spcBef>
              <a:spcAft>
                <a:spcPct val="0"/>
              </a:spcAft>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9pPr>
          </a:lstStyle>
          <a:p>
            <a:pPr>
              <a:lnSpc>
                <a:spcPct val="90000"/>
              </a:lnSpc>
            </a:pPr>
            <a:r>
              <a:rPr lang="en-US" altLang="en-US" sz="3200" dirty="0">
                <a:effectLst/>
              </a:rPr>
              <a:t>For a population to be at Hardy-Weinberg equilibrium, there can be no change in allelic frequency due to </a:t>
            </a:r>
            <a:r>
              <a:rPr lang="en-US" altLang="en-US" sz="3200" dirty="0">
                <a:effectLst/>
                <a:hlinkClick r:id="rId3"/>
              </a:rPr>
              <a:t>mutation</a:t>
            </a:r>
            <a:r>
              <a:rPr lang="en-US" altLang="en-US" sz="3200" dirty="0">
                <a:effectLst/>
              </a:rPr>
              <a:t>.</a:t>
            </a:r>
            <a:r>
              <a:rPr lang="en-US" altLang="en-US" sz="3200" b="0" dirty="0">
                <a:effectLst/>
              </a:rPr>
              <a:t> </a:t>
            </a:r>
          </a:p>
          <a:p>
            <a:pPr lvl="1">
              <a:lnSpc>
                <a:spcPct val="90000"/>
              </a:lnSpc>
            </a:pPr>
            <a:r>
              <a:rPr lang="en-US" altLang="en-US" sz="2800" b="0" u="sng" dirty="0">
                <a:solidFill>
                  <a:srgbClr val="002060"/>
                </a:solidFill>
                <a:effectLst/>
              </a:rPr>
              <a:t>Any</a:t>
            </a:r>
            <a:r>
              <a:rPr lang="en-US" altLang="en-US" sz="2800" b="0" dirty="0">
                <a:solidFill>
                  <a:srgbClr val="002060"/>
                </a:solidFill>
                <a:effectLst/>
              </a:rPr>
              <a:t> mutation in a particular gene would </a:t>
            </a:r>
            <a:r>
              <a:rPr lang="en-US" altLang="en-US" sz="2800" b="0" i="1" dirty="0">
                <a:solidFill>
                  <a:srgbClr val="002060"/>
                </a:solidFill>
                <a:effectLst/>
              </a:rPr>
              <a:t>change the balance of alleles</a:t>
            </a:r>
            <a:r>
              <a:rPr lang="en-US" altLang="en-US" sz="2800" b="0" dirty="0">
                <a:solidFill>
                  <a:srgbClr val="002060"/>
                </a:solidFill>
                <a:effectLst/>
              </a:rPr>
              <a:t> in the gene pool. Mutations may remain hidden in large populations for a number </a:t>
            </a:r>
            <a:r>
              <a:rPr lang="en-US" altLang="en-US" sz="2800" b="0" dirty="0" smtClean="0">
                <a:solidFill>
                  <a:srgbClr val="002060"/>
                </a:solidFill>
                <a:effectLst/>
              </a:rPr>
              <a:t> </a:t>
            </a:r>
            <a:r>
              <a:rPr lang="en-US" altLang="en-US" sz="2800" b="0" dirty="0">
                <a:solidFill>
                  <a:srgbClr val="002060"/>
                </a:solidFill>
                <a:effectLst/>
              </a:rPr>
              <a:t>of generations, but may </a:t>
            </a:r>
            <a:r>
              <a:rPr lang="en-US" altLang="en-US" sz="2800" b="0" dirty="0" smtClean="0">
                <a:solidFill>
                  <a:srgbClr val="002060"/>
                </a:solidFill>
                <a:effectLst/>
              </a:rPr>
              <a:t>show </a:t>
            </a:r>
            <a:r>
              <a:rPr lang="en-US" altLang="en-US" sz="2800" b="0" dirty="0">
                <a:solidFill>
                  <a:srgbClr val="002060"/>
                </a:solidFill>
                <a:effectLst/>
              </a:rPr>
              <a:t>more quickly in a 			                small population</a:t>
            </a:r>
            <a:r>
              <a:rPr lang="en-US" altLang="en-US" sz="2800" b="0" dirty="0">
                <a:effectLst/>
              </a:rPr>
              <a:t>. </a:t>
            </a:r>
            <a:endParaRPr lang="en-US" altLang="en-US" sz="2000" b="0" dirty="0">
              <a:effectLst/>
            </a:endParaRPr>
          </a:p>
        </p:txBody>
      </p:sp>
      <p:pic>
        <p:nvPicPr>
          <p:cNvPr id="134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2100" y="3508466"/>
            <a:ext cx="338137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515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919344" y="235132"/>
            <a:ext cx="9905998" cy="816928"/>
          </a:xfrm>
        </p:spPr>
        <p:txBody>
          <a:bodyPr/>
          <a:lstStyle/>
          <a:p>
            <a:r>
              <a:rPr lang="en-US" altLang="en-US" sz="4400" dirty="0"/>
              <a:t>#4  No Immigration or Emigration</a:t>
            </a:r>
          </a:p>
        </p:txBody>
      </p:sp>
      <p:sp>
        <p:nvSpPr>
          <p:cNvPr id="139267" name="Rectangle 3"/>
          <p:cNvSpPr>
            <a:spLocks noChangeArrowheads="1"/>
          </p:cNvSpPr>
          <p:nvPr/>
        </p:nvSpPr>
        <p:spPr bwMode="auto">
          <a:xfrm>
            <a:off x="762590" y="1052060"/>
            <a:ext cx="8610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6075" indent="-346075">
              <a:spcBef>
                <a:spcPct val="20000"/>
              </a:spcBef>
              <a:buClr>
                <a:srgbClr val="FF3300"/>
              </a:buClr>
              <a:buChar char="•"/>
              <a:tabLst>
                <a:tab pos="685800" algn="l"/>
              </a:tabLst>
              <a:defRPr sz="4000" b="1">
                <a:solidFill>
                  <a:schemeClr val="tx1"/>
                </a:solidFill>
                <a:effectLst>
                  <a:outerShdw blurRad="38100" dist="38100" dir="2700000" algn="tl">
                    <a:srgbClr val="FFFFFF"/>
                  </a:outerShdw>
                </a:effectLst>
                <a:latin typeface="Arial" panose="020B0604020202020204" pitchFamily="34" charset="0"/>
              </a:defRPr>
            </a:lvl1pPr>
            <a:lvl2pPr marL="798513" indent="-338138">
              <a:spcBef>
                <a:spcPct val="20000"/>
              </a:spcBef>
              <a:buClr>
                <a:srgbClr val="FF3300"/>
              </a:buClr>
              <a:buChar char="–"/>
              <a:tabLst>
                <a:tab pos="685800" algn="l"/>
              </a:tabLst>
              <a:defRPr sz="3600" b="1">
                <a:solidFill>
                  <a:schemeClr val="tx1"/>
                </a:solidFill>
                <a:effectLst>
                  <a:outerShdw blurRad="38100" dist="38100" dir="2700000" algn="tl">
                    <a:srgbClr val="FFFFFF"/>
                  </a:outerShdw>
                </a:effectLst>
                <a:latin typeface="Arial" panose="020B0604020202020204" pitchFamily="34" charset="0"/>
              </a:defRPr>
            </a:lvl2pPr>
            <a:lvl3pPr marL="2341563" indent="-685800">
              <a:spcBef>
                <a:spcPct val="20000"/>
              </a:spcBef>
              <a:buClr>
                <a:srgbClr val="FF3300"/>
              </a:buClr>
              <a:buChar char="•"/>
              <a:tabLst>
                <a:tab pos="685800" algn="l"/>
              </a:tabLst>
              <a:defRPr sz="3600" b="1">
                <a:solidFill>
                  <a:schemeClr val="tx1"/>
                </a:solidFill>
                <a:effectLst>
                  <a:outerShdw blurRad="38100" dist="38100" dir="2700000" algn="tl">
                    <a:srgbClr val="FFFFFF"/>
                  </a:outerShdw>
                </a:effectLst>
                <a:latin typeface="Arial" panose="020B0604020202020204" pitchFamily="34" charset="0"/>
              </a:defRPr>
            </a:lvl3pPr>
            <a:lvl4pPr marL="2836863" indent="-381000">
              <a:spcBef>
                <a:spcPct val="20000"/>
              </a:spcBef>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4pPr>
            <a:lvl5pPr marL="3332163" indent="-381000">
              <a:spcBef>
                <a:spcPct val="20000"/>
              </a:spcBef>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5pPr>
            <a:lvl6pPr marL="3789363" indent="-381000" eaLnBrk="0" fontAlgn="base" hangingPunct="0">
              <a:spcBef>
                <a:spcPct val="20000"/>
              </a:spcBef>
              <a:spcAft>
                <a:spcPct val="0"/>
              </a:spcAft>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6pPr>
            <a:lvl7pPr marL="4246563" indent="-381000" eaLnBrk="0" fontAlgn="base" hangingPunct="0">
              <a:spcBef>
                <a:spcPct val="20000"/>
              </a:spcBef>
              <a:spcAft>
                <a:spcPct val="0"/>
              </a:spcAft>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7pPr>
            <a:lvl8pPr marL="4703763" indent="-381000" eaLnBrk="0" fontAlgn="base" hangingPunct="0">
              <a:spcBef>
                <a:spcPct val="20000"/>
              </a:spcBef>
              <a:spcAft>
                <a:spcPct val="0"/>
              </a:spcAft>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8pPr>
            <a:lvl9pPr marL="5160963" indent="-381000" eaLnBrk="0" fontAlgn="base" hangingPunct="0">
              <a:spcBef>
                <a:spcPct val="20000"/>
              </a:spcBef>
              <a:spcAft>
                <a:spcPct val="0"/>
              </a:spcAft>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9pPr>
          </a:lstStyle>
          <a:p>
            <a:pPr>
              <a:lnSpc>
                <a:spcPct val="90000"/>
              </a:lnSpc>
            </a:pPr>
            <a:r>
              <a:rPr lang="en-US" altLang="en-US" sz="3200" dirty="0">
                <a:effectLst/>
              </a:rPr>
              <a:t>For the allelic frequency to remain constant in a population at equilibrium, </a:t>
            </a:r>
            <a:r>
              <a:rPr lang="en-US" altLang="en-US" sz="3200" i="1" dirty="0">
                <a:solidFill>
                  <a:srgbClr val="0000CC"/>
                </a:solidFill>
                <a:effectLst/>
              </a:rPr>
              <a:t>no new alleles can come into the population</a:t>
            </a:r>
            <a:r>
              <a:rPr lang="en-US" altLang="en-US" sz="3200" dirty="0">
                <a:effectLst/>
              </a:rPr>
              <a:t>, and </a:t>
            </a:r>
            <a:r>
              <a:rPr lang="en-US" altLang="en-US" sz="3200" i="1" dirty="0">
                <a:solidFill>
                  <a:srgbClr val="0000CC"/>
                </a:solidFill>
                <a:effectLst/>
              </a:rPr>
              <a:t>no alleles can be lost</a:t>
            </a:r>
            <a:r>
              <a:rPr lang="en-US" altLang="en-US" sz="3200" dirty="0">
                <a:effectLst/>
              </a:rPr>
              <a:t>.</a:t>
            </a:r>
            <a:r>
              <a:rPr lang="en-US" altLang="en-US" sz="3200" b="0" dirty="0">
                <a:effectLst/>
              </a:rPr>
              <a:t> </a:t>
            </a:r>
          </a:p>
          <a:p>
            <a:pPr lvl="1">
              <a:lnSpc>
                <a:spcPct val="90000"/>
              </a:lnSpc>
            </a:pPr>
            <a:r>
              <a:rPr lang="en-US" altLang="en-US" sz="2800" b="0" dirty="0">
                <a:effectLst/>
              </a:rPr>
              <a:t>Both immigration and emigration can </a:t>
            </a:r>
            <a:r>
              <a:rPr lang="en-US" altLang="en-US" sz="2800" b="0" i="1" dirty="0">
                <a:effectLst/>
              </a:rPr>
              <a:t>alter</a:t>
            </a:r>
            <a:r>
              <a:rPr lang="en-US" altLang="en-US" sz="2800" b="0" dirty="0">
                <a:effectLst/>
              </a:rPr>
              <a:t> </a:t>
            </a:r>
            <a:r>
              <a:rPr lang="en-US" altLang="en-US" sz="2800" b="0" dirty="0" smtClean="0">
                <a:effectLst/>
              </a:rPr>
              <a:t>allele </a:t>
            </a:r>
            <a:r>
              <a:rPr lang="en-US" altLang="en-US" sz="2800" b="0" dirty="0">
                <a:effectLst/>
              </a:rPr>
              <a:t>frequency.</a:t>
            </a:r>
            <a:r>
              <a:rPr lang="en-US" altLang="en-US" dirty="0"/>
              <a:t> </a:t>
            </a:r>
          </a:p>
        </p:txBody>
      </p:sp>
      <p:pic>
        <p:nvPicPr>
          <p:cNvPr id="139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3370" y="3391989"/>
            <a:ext cx="4306389" cy="332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411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958533" y="143690"/>
            <a:ext cx="9905998" cy="856117"/>
          </a:xfrm>
        </p:spPr>
        <p:txBody>
          <a:bodyPr/>
          <a:lstStyle/>
          <a:p>
            <a:r>
              <a:rPr lang="en-US" altLang="en-US" dirty="0"/>
              <a:t>#5  No Natural Selection</a:t>
            </a:r>
          </a:p>
        </p:txBody>
      </p:sp>
      <p:sp>
        <p:nvSpPr>
          <p:cNvPr id="141315" name="Rectangle 3"/>
          <p:cNvSpPr>
            <a:spLocks noChangeArrowheads="1"/>
          </p:cNvSpPr>
          <p:nvPr/>
        </p:nvSpPr>
        <p:spPr bwMode="auto">
          <a:xfrm>
            <a:off x="536665" y="842963"/>
            <a:ext cx="939110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6075" indent="-346075">
              <a:spcBef>
                <a:spcPct val="20000"/>
              </a:spcBef>
              <a:buClr>
                <a:srgbClr val="FF3300"/>
              </a:buClr>
              <a:buChar char="•"/>
              <a:tabLst>
                <a:tab pos="685800" algn="l"/>
              </a:tabLst>
              <a:defRPr sz="4000" b="1">
                <a:solidFill>
                  <a:schemeClr val="tx1"/>
                </a:solidFill>
                <a:effectLst>
                  <a:outerShdw blurRad="38100" dist="38100" dir="2700000" algn="tl">
                    <a:srgbClr val="FFFFFF"/>
                  </a:outerShdw>
                </a:effectLst>
                <a:latin typeface="Arial" panose="020B0604020202020204" pitchFamily="34" charset="0"/>
              </a:defRPr>
            </a:lvl1pPr>
            <a:lvl2pPr marL="798513" indent="-338138">
              <a:spcBef>
                <a:spcPct val="20000"/>
              </a:spcBef>
              <a:buClr>
                <a:srgbClr val="FF3300"/>
              </a:buClr>
              <a:buChar char="–"/>
              <a:tabLst>
                <a:tab pos="685800" algn="l"/>
              </a:tabLst>
              <a:defRPr sz="3600" b="1">
                <a:solidFill>
                  <a:schemeClr val="tx1"/>
                </a:solidFill>
                <a:effectLst>
                  <a:outerShdw blurRad="38100" dist="38100" dir="2700000" algn="tl">
                    <a:srgbClr val="FFFFFF"/>
                  </a:outerShdw>
                </a:effectLst>
                <a:latin typeface="Arial" panose="020B0604020202020204" pitchFamily="34" charset="0"/>
              </a:defRPr>
            </a:lvl2pPr>
            <a:lvl3pPr marL="2341563" indent="-685800">
              <a:spcBef>
                <a:spcPct val="20000"/>
              </a:spcBef>
              <a:buClr>
                <a:srgbClr val="FF3300"/>
              </a:buClr>
              <a:buChar char="•"/>
              <a:tabLst>
                <a:tab pos="685800" algn="l"/>
              </a:tabLst>
              <a:defRPr sz="3600" b="1">
                <a:solidFill>
                  <a:schemeClr val="tx1"/>
                </a:solidFill>
                <a:effectLst>
                  <a:outerShdw blurRad="38100" dist="38100" dir="2700000" algn="tl">
                    <a:srgbClr val="FFFFFF"/>
                  </a:outerShdw>
                </a:effectLst>
                <a:latin typeface="Arial" panose="020B0604020202020204" pitchFamily="34" charset="0"/>
              </a:defRPr>
            </a:lvl3pPr>
            <a:lvl4pPr marL="2836863" indent="-381000">
              <a:spcBef>
                <a:spcPct val="20000"/>
              </a:spcBef>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4pPr>
            <a:lvl5pPr marL="3332163" indent="-381000">
              <a:spcBef>
                <a:spcPct val="20000"/>
              </a:spcBef>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5pPr>
            <a:lvl6pPr marL="3789363" indent="-381000" eaLnBrk="0" fontAlgn="base" hangingPunct="0">
              <a:spcBef>
                <a:spcPct val="20000"/>
              </a:spcBef>
              <a:spcAft>
                <a:spcPct val="0"/>
              </a:spcAft>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6pPr>
            <a:lvl7pPr marL="4246563" indent="-381000" eaLnBrk="0" fontAlgn="base" hangingPunct="0">
              <a:spcBef>
                <a:spcPct val="20000"/>
              </a:spcBef>
              <a:spcAft>
                <a:spcPct val="0"/>
              </a:spcAft>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7pPr>
            <a:lvl8pPr marL="4703763" indent="-381000" eaLnBrk="0" fontAlgn="base" hangingPunct="0">
              <a:spcBef>
                <a:spcPct val="20000"/>
              </a:spcBef>
              <a:spcAft>
                <a:spcPct val="0"/>
              </a:spcAft>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8pPr>
            <a:lvl9pPr marL="5160963" indent="-381000" eaLnBrk="0" fontAlgn="base" hangingPunct="0">
              <a:spcBef>
                <a:spcPct val="20000"/>
              </a:spcBef>
              <a:spcAft>
                <a:spcPct val="0"/>
              </a:spcAft>
              <a:buClr>
                <a:srgbClr val="FF3300"/>
              </a:buClr>
              <a:buChar char="»"/>
              <a:tabLst>
                <a:tab pos="685800" algn="l"/>
              </a:tabLst>
              <a:defRPr sz="2000" b="1">
                <a:solidFill>
                  <a:schemeClr val="tx1"/>
                </a:solidFill>
                <a:effectLst>
                  <a:outerShdw blurRad="38100" dist="38100" dir="2700000" algn="tl">
                    <a:srgbClr val="FFFFFF"/>
                  </a:outerShdw>
                </a:effectLst>
                <a:latin typeface="Arial" panose="020B0604020202020204" pitchFamily="34" charset="0"/>
              </a:defRPr>
            </a:lvl9pPr>
          </a:lstStyle>
          <a:p>
            <a:pPr>
              <a:lnSpc>
                <a:spcPct val="90000"/>
              </a:lnSpc>
            </a:pPr>
            <a:r>
              <a:rPr lang="en-US" altLang="en-US" sz="3200" dirty="0">
                <a:effectLst/>
              </a:rPr>
              <a:t>In a population at equilibrium, no alleles are selected over other alleles</a:t>
            </a:r>
            <a:r>
              <a:rPr lang="en-US" altLang="en-US" sz="3200" b="0" dirty="0">
                <a:effectLst/>
              </a:rPr>
              <a:t>. </a:t>
            </a:r>
          </a:p>
          <a:p>
            <a:pPr lvl="1">
              <a:lnSpc>
                <a:spcPct val="90000"/>
              </a:lnSpc>
            </a:pPr>
            <a:r>
              <a:rPr lang="en-US" altLang="en-US" sz="2800" b="0" dirty="0">
                <a:effectLst/>
              </a:rPr>
              <a:t>If selection occurs, those alleles that are selected for will become more common. </a:t>
            </a:r>
            <a:r>
              <a:rPr lang="en-US" altLang="en-US" sz="2800" b="0" dirty="0">
                <a:solidFill>
                  <a:srgbClr val="002060"/>
                </a:solidFill>
                <a:effectLst/>
              </a:rPr>
              <a:t>For example, if resistance to a particular herbicide allows weeds to live in an environment that has been sprayed with that herbicide, the allele for resistance may </a:t>
            </a:r>
            <a:r>
              <a:rPr lang="en-US" altLang="en-US" sz="2800" b="0" dirty="0" smtClean="0">
                <a:solidFill>
                  <a:srgbClr val="002060"/>
                </a:solidFill>
                <a:effectLst/>
              </a:rPr>
              <a:t>become more </a:t>
            </a:r>
            <a:r>
              <a:rPr lang="en-US" altLang="en-US" sz="2800" b="0" dirty="0">
                <a:solidFill>
                  <a:srgbClr val="002060"/>
                </a:solidFill>
                <a:effectLst/>
              </a:rPr>
              <a:t>frequent in </a:t>
            </a:r>
            <a:r>
              <a:rPr lang="en-US" altLang="en-US" sz="2800" b="0" dirty="0" smtClean="0">
                <a:solidFill>
                  <a:srgbClr val="002060"/>
                </a:solidFill>
                <a:effectLst/>
              </a:rPr>
              <a:t>the population</a:t>
            </a:r>
            <a:r>
              <a:rPr lang="en-US" altLang="en-US" sz="2800" b="0" dirty="0">
                <a:effectLst/>
              </a:rPr>
              <a:t>.</a:t>
            </a:r>
          </a:p>
        </p:txBody>
      </p:sp>
      <p:pic>
        <p:nvPicPr>
          <p:cNvPr id="141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162" y="3895019"/>
            <a:ext cx="3765369" cy="28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140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15287" y="200506"/>
            <a:ext cx="9905998" cy="1478570"/>
          </a:xfrm>
        </p:spPr>
        <p:txBody>
          <a:bodyPr/>
          <a:lstStyle/>
          <a:p>
            <a:pPr eaLnBrk="1" hangingPunct="1"/>
            <a:r>
              <a:rPr lang="en-US" altLang="en-US" dirty="0" smtClean="0">
                <a:ea typeface="ＭＳ Ｐゴシック" panose="020B0600070205080204" pitchFamily="34" charset="-128"/>
              </a:rPr>
              <a:t>Hardy-Weinberg equilibrium</a:t>
            </a:r>
          </a:p>
        </p:txBody>
      </p:sp>
      <p:sp>
        <p:nvSpPr>
          <p:cNvPr id="422915" name="Rectangle 3" descr="Rectangle: Click to edit Master text styles&#10;Second level&#10;Third level&#10;Fourth level&#10;Fifth level"/>
          <p:cNvSpPr>
            <a:spLocks noGrp="1" noChangeArrowheads="1"/>
          </p:cNvSpPr>
          <p:nvPr>
            <p:ph type="body" idx="1"/>
          </p:nvPr>
        </p:nvSpPr>
        <p:spPr>
          <a:xfrm>
            <a:off x="734291" y="1371600"/>
            <a:ext cx="9628909" cy="5486400"/>
          </a:xfrm>
        </p:spPr>
        <p:txBody>
          <a:bodyPr/>
          <a:lstStyle/>
          <a:p>
            <a:pPr marL="473075" indent="-360363"/>
            <a:r>
              <a:rPr lang="en-US" altLang="en-US" sz="2800" dirty="0" smtClean="0">
                <a:ea typeface="ＭＳ Ｐゴシック" panose="020B0600070205080204" pitchFamily="34" charset="-128"/>
              </a:rPr>
              <a:t>IF a population is </a:t>
            </a:r>
            <a:r>
              <a:rPr lang="en-US" altLang="en-US" sz="2800" u="sng" dirty="0" smtClean="0">
                <a:ea typeface="ＭＳ Ｐゴシック" panose="020B0600070205080204" pitchFamily="34" charset="-128"/>
              </a:rPr>
              <a:t>NOT</a:t>
            </a:r>
            <a:r>
              <a:rPr lang="en-US" altLang="en-US" sz="2800" dirty="0" smtClean="0">
                <a:ea typeface="ＭＳ Ｐゴシック" panose="020B0600070205080204" pitchFamily="34" charset="-128"/>
              </a:rPr>
              <a:t> evolving, the frequencies of the alleles in its gene pool remain </a:t>
            </a:r>
            <a:r>
              <a:rPr lang="en-US" altLang="en-US" sz="2800" dirty="0" smtClean="0">
                <a:ea typeface="ＭＳ Ｐゴシック" panose="020B0600070205080204" pitchFamily="34" charset="-128"/>
              </a:rPr>
              <a:t>constant.</a:t>
            </a:r>
          </a:p>
          <a:p>
            <a:pPr marL="473075" indent="-360363"/>
            <a:r>
              <a:rPr lang="en-US" altLang="en-US" sz="2800" dirty="0">
                <a:ea typeface="ＭＳ Ｐゴシック" panose="020B0600070205080204" pitchFamily="34" charset="-128"/>
              </a:rPr>
              <a:t> </a:t>
            </a:r>
            <a:r>
              <a:rPr lang="en-US" altLang="en-US" sz="2800" dirty="0" smtClean="0">
                <a:ea typeface="ＭＳ Ｐゴシック" panose="020B0600070205080204" pitchFamily="34" charset="-128"/>
              </a:rPr>
              <a:t>If </a:t>
            </a:r>
            <a:r>
              <a:rPr lang="en-US" altLang="en-US" sz="2800" dirty="0" smtClean="0">
                <a:ea typeface="ＭＳ Ｐゴシック" panose="020B0600070205080204" pitchFamily="34" charset="-128"/>
              </a:rPr>
              <a:t>p </a:t>
            </a:r>
            <a:r>
              <a:rPr lang="en-US" altLang="en-US" sz="2800" dirty="0" smtClean="0">
                <a:ea typeface="ＭＳ Ｐゴシック" panose="020B0600070205080204" pitchFamily="34" charset="-128"/>
              </a:rPr>
              <a:t>= frequency of dominant </a:t>
            </a:r>
            <a:r>
              <a:rPr lang="en-US" altLang="en-US" sz="2800" dirty="0" smtClean="0">
                <a:ea typeface="ＭＳ Ｐゴシック" panose="020B0600070205080204" pitchFamily="34" charset="-128"/>
              </a:rPr>
              <a:t>allele</a:t>
            </a:r>
            <a:r>
              <a:rPr lang="en-US" altLang="en-US" sz="2800" dirty="0">
                <a:ea typeface="ＭＳ Ｐゴシック" panose="020B0600070205080204" pitchFamily="34" charset="-128"/>
              </a:rPr>
              <a:t> </a:t>
            </a:r>
            <a:r>
              <a:rPr lang="en-US" altLang="en-US" sz="2800" dirty="0" smtClean="0">
                <a:ea typeface="ＭＳ Ｐゴシック" panose="020B0600070205080204" pitchFamily="34" charset="-128"/>
              </a:rPr>
              <a:t>and </a:t>
            </a:r>
            <a:r>
              <a:rPr lang="en-US" altLang="en-US" sz="2800" dirty="0" smtClean="0">
                <a:ea typeface="ＭＳ Ｐゴシック" panose="020B0600070205080204" pitchFamily="34" charset="-128"/>
              </a:rPr>
              <a:t>q </a:t>
            </a:r>
            <a:r>
              <a:rPr lang="en-US" altLang="en-US" sz="2800" dirty="0">
                <a:ea typeface="ＭＳ Ｐゴシック" panose="020B0600070205080204" pitchFamily="34" charset="-128"/>
              </a:rPr>
              <a:t>= frequency of recessive </a:t>
            </a:r>
            <a:r>
              <a:rPr lang="en-US" altLang="en-US" sz="2800" dirty="0" smtClean="0">
                <a:ea typeface="ＭＳ Ｐゴシック" panose="020B0600070205080204" pitchFamily="34" charset="-128"/>
              </a:rPr>
              <a:t>allele</a:t>
            </a:r>
            <a:endParaRPr lang="en-US" altLang="en-US" sz="2800" dirty="0">
              <a:ea typeface="ＭＳ Ｐゴシック" panose="020B0600070205080204" pitchFamily="34" charset="-128"/>
            </a:endParaRPr>
          </a:p>
          <a:p>
            <a:pPr marL="473075" indent="-360363"/>
            <a:r>
              <a:rPr lang="en-US" altLang="en-US" sz="2800" dirty="0" smtClean="0">
                <a:ea typeface="ＭＳ Ｐゴシック" panose="020B0600070205080204" pitchFamily="34" charset="-128"/>
              </a:rPr>
              <a:t>Then, </a:t>
            </a:r>
            <a:r>
              <a:rPr lang="en-US" altLang="en-US" sz="2400" dirty="0" smtClean="0">
                <a:ea typeface="ＭＳ Ｐゴシック" panose="020B0600070205080204" pitchFamily="34" charset="-128"/>
              </a:rPr>
              <a:t>p  </a:t>
            </a:r>
            <a:r>
              <a:rPr lang="en-US" altLang="en-US" sz="2400" dirty="0" smtClean="0">
                <a:ea typeface="ＭＳ Ｐゴシック" panose="020B0600070205080204" pitchFamily="34" charset="-128"/>
              </a:rPr>
              <a:t>+  q  =  </a:t>
            </a:r>
            <a:r>
              <a:rPr lang="en-US" altLang="en-US" sz="2400" dirty="0" smtClean="0">
                <a:ea typeface="ＭＳ Ｐゴシック" panose="020B0600070205080204" pitchFamily="34" charset="-128"/>
              </a:rPr>
              <a:t>1</a:t>
            </a:r>
            <a:r>
              <a:rPr lang="en-US" altLang="en-US" dirty="0">
                <a:ea typeface="ＭＳ Ｐゴシック" panose="020B0600070205080204" pitchFamily="34" charset="-128"/>
              </a:rPr>
              <a:t> </a:t>
            </a:r>
            <a:r>
              <a:rPr lang="en-US" altLang="en-US" sz="2000" dirty="0" smtClean="0">
                <a:ea typeface="ＭＳ Ｐゴシック" panose="020B0600070205080204" pitchFamily="34" charset="-128"/>
              </a:rPr>
              <a:t>AND</a:t>
            </a:r>
            <a:r>
              <a:rPr lang="en-US" altLang="en-US" sz="2000" dirty="0">
                <a:ea typeface="ＭＳ Ｐゴシック" panose="020B0600070205080204" pitchFamily="34" charset="-128"/>
              </a:rPr>
              <a:t> </a:t>
            </a:r>
            <a:r>
              <a:rPr lang="en-US" altLang="en-US" sz="2000" dirty="0" smtClean="0">
                <a:ea typeface="ＭＳ Ｐゴシック" panose="020B0600070205080204" pitchFamily="34" charset="-128"/>
              </a:rPr>
              <a:t> </a:t>
            </a:r>
            <a:r>
              <a:rPr lang="en-US" altLang="en-US" sz="3200" dirty="0" smtClean="0">
                <a:ea typeface="ＭＳ Ｐゴシック" panose="020B0600070205080204" pitchFamily="34" charset="-128"/>
              </a:rPr>
              <a:t>p</a:t>
            </a:r>
            <a:r>
              <a:rPr lang="en-US" altLang="en-US" sz="3200" baseline="30000" dirty="0" smtClean="0">
                <a:ea typeface="ＭＳ Ｐゴシック" panose="020B0600070205080204" pitchFamily="34" charset="-128"/>
              </a:rPr>
              <a:t>2</a:t>
            </a:r>
            <a:r>
              <a:rPr lang="en-US" altLang="en-US" sz="3200" dirty="0" smtClean="0">
                <a:ea typeface="ＭＳ Ｐゴシック" panose="020B0600070205080204" pitchFamily="34" charset="-128"/>
              </a:rPr>
              <a:t>  </a:t>
            </a:r>
            <a:r>
              <a:rPr lang="en-US" altLang="en-US" sz="3200" dirty="0">
                <a:ea typeface="ＭＳ Ｐゴシック" panose="020B0600070205080204" pitchFamily="34" charset="-128"/>
              </a:rPr>
              <a:t>+ 2pq  + q</a:t>
            </a:r>
            <a:r>
              <a:rPr lang="en-US" altLang="en-US" sz="3200" baseline="30000" dirty="0">
                <a:ea typeface="ＭＳ Ｐゴシック" panose="020B0600070205080204" pitchFamily="34" charset="-128"/>
              </a:rPr>
              <a:t>2</a:t>
            </a:r>
            <a:r>
              <a:rPr lang="en-US" altLang="en-US" sz="3200" dirty="0">
                <a:ea typeface="ＭＳ Ｐゴシック" panose="020B0600070205080204" pitchFamily="34" charset="-128"/>
              </a:rPr>
              <a:t>  =  1</a:t>
            </a:r>
          </a:p>
          <a:p>
            <a:pPr marL="1831975" lvl="2" indent="-347663">
              <a:buNone/>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1882273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anim calcmode="lin" valueType="num">
                                      <p:cBhvr additive="base">
                                        <p:cTn id="7" dur="500" fill="hold"/>
                                        <p:tgtEl>
                                          <p:spTgt spid="422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29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2915">
                                            <p:txEl>
                                              <p:pRg st="1" end="1"/>
                                            </p:txEl>
                                          </p:spTgt>
                                        </p:tgtEl>
                                        <p:attrNameLst>
                                          <p:attrName>style.visibility</p:attrName>
                                        </p:attrNameLst>
                                      </p:cBhvr>
                                      <p:to>
                                        <p:strVal val="visible"/>
                                      </p:to>
                                    </p:set>
                                    <p:anim calcmode="lin" valueType="num">
                                      <p:cBhvr additive="base">
                                        <p:cTn id="13" dur="500" fill="hold"/>
                                        <p:tgtEl>
                                          <p:spTgt spid="422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29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2915">
                                            <p:txEl>
                                              <p:pRg st="2" end="2"/>
                                            </p:txEl>
                                          </p:spTgt>
                                        </p:tgtEl>
                                        <p:attrNameLst>
                                          <p:attrName>style.visibility</p:attrName>
                                        </p:attrNameLst>
                                      </p:cBhvr>
                                      <p:to>
                                        <p:strVal val="visible"/>
                                      </p:to>
                                    </p:set>
                                    <p:anim calcmode="lin" valueType="num">
                                      <p:cBhvr additive="base">
                                        <p:cTn id="19" dur="500" fill="hold"/>
                                        <p:tgtEl>
                                          <p:spTgt spid="422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29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42291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422915">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2" nodeType="clickEffect">
                                  <p:stCondLst>
                                    <p:cond delay="0"/>
                                  </p:stCondLst>
                                  <p:childTnLst>
                                    <p:set>
                                      <p:cBhvr>
                                        <p:cTn id="32" dur="1" fill="hold">
                                          <p:stCondLst>
                                            <p:cond delay="0"/>
                                          </p:stCondLst>
                                        </p:cTn>
                                        <p:tgtEl>
                                          <p:spTgt spid="422915">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422915">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422915">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422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autoUpdateAnimBg="0"/>
      <p:bldP spid="422915" grpId="1" build="p"/>
      <p:bldP spid="422915" grpId="2"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135</TotalTime>
  <Words>720</Words>
  <Application>Microsoft Office PowerPoint</Application>
  <PresentationFormat>Widescreen</PresentationFormat>
  <Paragraphs>142</Paragraphs>
  <Slides>17</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Calibri</vt:lpstr>
      <vt:lpstr>Times</vt:lpstr>
      <vt:lpstr>Trebuchet MS</vt:lpstr>
      <vt:lpstr>Tw Cen MT</vt:lpstr>
      <vt:lpstr>Circuit</vt:lpstr>
      <vt:lpstr>March 26th and 27th , 2018</vt:lpstr>
      <vt:lpstr>Hardy-Weinberg equilibrium</vt:lpstr>
      <vt:lpstr>5 Agents of evolutionary change</vt:lpstr>
      <vt:lpstr>#1 Large Breeding Population</vt:lpstr>
      <vt:lpstr>#2 Random Mating</vt:lpstr>
      <vt:lpstr>#3   No Change in Allelic Frequency Due to Mutation </vt:lpstr>
      <vt:lpstr>#4  No Immigration or Emigration</vt:lpstr>
      <vt:lpstr>#5  No Natural Selection</vt:lpstr>
      <vt:lpstr>Hardy-Weinberg equilibrium</vt:lpstr>
      <vt:lpstr>Hardy-Weinberg Rule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Wynn</dc:creator>
  <cp:lastModifiedBy>Elizabeth Wynn</cp:lastModifiedBy>
  <cp:revision>10</cp:revision>
  <dcterms:created xsi:type="dcterms:W3CDTF">2018-03-21T00:31:29Z</dcterms:created>
  <dcterms:modified xsi:type="dcterms:W3CDTF">2018-03-24T19:56:33Z</dcterms:modified>
</cp:coreProperties>
</file>